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84" r:id="rId20"/>
    <p:sldId id="285" r:id="rId21"/>
    <p:sldId id="286" r:id="rId22"/>
    <p:sldId id="287" r:id="rId23"/>
    <p:sldId id="288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E7E493-49CF-414C-B97A-DA6D299C573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651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55CA92-8539-4284-A417-12D86313532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85465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9050E4-4C6A-473B-8AA2-407F30EABEF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31612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CDA18D0-C7E0-4130-9E17-1401C4CB63F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887349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E81E99A-F343-488E-AF70-DA9737F50A4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53639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7F6527-9B9F-4F17-AA83-6254F183011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85600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5C893-F048-4AEA-9973-3DA57053FBA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5229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659089-A829-44AF-8F3E-98B7BAD8A4A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2427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A3D1E5-F58C-4E49-87E0-5E168B953B4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44267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E4F90E-CB95-4A48-90D1-995368A1EBC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31337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17F1D5-CE9D-4268-8FB7-4B6344DAC6A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36984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C1FBD-9F7E-44FA-AB97-EBD11794F0A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37919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30B80E-8037-4798-932C-986CFC0A94B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04206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F105873-1E50-48C5-A5FC-2A9AA83B150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9763" y="277813"/>
            <a:ext cx="7773987" cy="3783012"/>
          </a:xfrm>
          <a:noFill/>
          <a:ln/>
        </p:spPr>
        <p:txBody>
          <a:bodyPr wrap="none" lIns="91429" tIns="45715" rIns="91429" bIns="45715"/>
          <a:lstStyle/>
          <a:p>
            <a:r>
              <a:rPr lang="en-US" altLang="zh-CN" sz="5100" b="1" u="sng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Unit 3</a:t>
            </a:r>
            <a:r>
              <a:rPr lang="en-US" altLang="zh-CN" sz="5100" b="1">
                <a:solidFill>
                  <a:srgbClr val="006600"/>
                </a:solidFill>
                <a:latin typeface="Arial Black" pitchFamily="34" charset="0"/>
              </a:rPr>
              <a:t> </a:t>
            </a:r>
            <a:r>
              <a:rPr lang="en-US" altLang="zh-CN" sz="4500" b="1">
                <a:solidFill>
                  <a:srgbClr val="006600"/>
                </a:solidFill>
                <a:latin typeface="Arial Black" pitchFamily="34" charset="0"/>
              </a:rPr>
              <a:t/>
            </a:r>
            <a:br>
              <a:rPr lang="en-US" altLang="zh-CN" sz="4500" b="1">
                <a:solidFill>
                  <a:srgbClr val="006600"/>
                </a:solidFill>
                <a:latin typeface="Arial Black" pitchFamily="34" charset="0"/>
              </a:rPr>
            </a:br>
            <a:r>
              <a:rPr lang="en-US" altLang="zh-CN" sz="4100" b="1">
                <a:solidFill>
                  <a:srgbClr val="006600"/>
                </a:solidFill>
              </a:rPr>
              <a:t/>
            </a:r>
            <a:br>
              <a:rPr lang="en-US" altLang="zh-CN" sz="4100" b="1">
                <a:solidFill>
                  <a:srgbClr val="006600"/>
                </a:solidFill>
              </a:rPr>
            </a:br>
            <a:r>
              <a:rPr lang="en-US" altLang="zh-CN" sz="4500" b="1">
                <a:solidFill>
                  <a:srgbClr val="FF0066"/>
                </a:solidFill>
                <a:latin typeface="Arial Black" pitchFamily="34" charset="0"/>
              </a:rPr>
              <a:t>I’m more outgoing </a:t>
            </a:r>
            <a:br>
              <a:rPr lang="en-US" altLang="zh-CN" sz="4500" b="1">
                <a:solidFill>
                  <a:srgbClr val="FF0066"/>
                </a:solidFill>
                <a:latin typeface="Arial Black" pitchFamily="34" charset="0"/>
              </a:rPr>
            </a:br>
            <a:r>
              <a:rPr lang="en-US" altLang="zh-CN" sz="4500" b="1">
                <a:solidFill>
                  <a:srgbClr val="FF0066"/>
                </a:solidFill>
                <a:latin typeface="Arial Black" pitchFamily="34" charset="0"/>
              </a:rPr>
              <a:t>than my sister.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023938" y="4062413"/>
            <a:ext cx="7199312" cy="154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08" tIns="59255" rIns="118508" bIns="59255">
            <a:spAutoFit/>
          </a:bodyPr>
          <a:lstStyle/>
          <a:p>
            <a:pPr algn="ctr" defTabSz="912813">
              <a:buFont typeface="Arial" pitchFamily="34" charset="0"/>
              <a:buNone/>
            </a:pPr>
            <a:r>
              <a:rPr lang="en-US" altLang="zh-CN" sz="4700">
                <a:solidFill>
                  <a:srgbClr val="0000CC"/>
                </a:solidFill>
                <a:latin typeface="RockoUltraFLF" charset="0"/>
              </a:rPr>
              <a:t>Section A</a:t>
            </a:r>
          </a:p>
          <a:p>
            <a:pPr algn="ctr" defTabSz="912813">
              <a:buFont typeface="Arial" pitchFamily="34" charset="0"/>
              <a:buNone/>
            </a:pPr>
            <a:r>
              <a:rPr lang="en-US" altLang="zh-CN" sz="4700">
                <a:solidFill>
                  <a:srgbClr val="0000CC"/>
                </a:solidFill>
                <a:latin typeface="RockoUltraFLF" charset="0"/>
              </a:rPr>
              <a:t>Period 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639763"/>
            <a:ext cx="8229600" cy="5486400"/>
          </a:xfrm>
          <a:noFill/>
        </p:spPr>
        <p:txBody>
          <a:bodyPr wrap="none"/>
          <a:lstStyle/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2. We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both</a:t>
            </a:r>
            <a:r>
              <a:rPr lang="en-US" altLang="zh-CN" sz="3600" b="1">
                <a:latin typeface="Times New Roman" pitchFamily="18" charset="0"/>
              </a:rPr>
              <a:t> have black eyes and black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hair,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although</a:t>
            </a:r>
            <a:r>
              <a:rPr lang="en-US" altLang="zh-CN" sz="3600" b="1">
                <a:latin typeface="Times New Roman" pitchFamily="18" charset="0"/>
              </a:rPr>
              <a:t> my hair is shorter than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hers.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0000CC"/>
                </a:solidFill>
                <a:latin typeface="Times New Roman" pitchFamily="18" charset="0"/>
              </a:rPr>
              <a:t>1) both“</a:t>
            </a:r>
            <a:r>
              <a:rPr lang="zh-CN" altLang="en-US" sz="3600" b="1">
                <a:solidFill>
                  <a:srgbClr val="0000CC"/>
                </a:solidFill>
                <a:latin typeface="Times New Roman" pitchFamily="18" charset="0"/>
              </a:rPr>
              <a:t>两个、两者都</a:t>
            </a:r>
            <a:r>
              <a:rPr lang="en-US" altLang="zh-CN" sz="3600" b="1">
                <a:solidFill>
                  <a:srgbClr val="0000CC"/>
                </a:solidFill>
                <a:latin typeface="宋体"/>
              </a:rPr>
              <a:t>……</a:t>
            </a:r>
            <a:r>
              <a:rPr lang="en-US" altLang="zh-CN" sz="3600" b="1">
                <a:solidFill>
                  <a:srgbClr val="0000CC"/>
                </a:solidFill>
                <a:latin typeface="Times New Roman" pitchFamily="18" charset="0"/>
              </a:rPr>
              <a:t>”, </a:t>
            </a:r>
            <a:r>
              <a:rPr lang="zh-CN" altLang="en-US" sz="3600" b="1">
                <a:solidFill>
                  <a:srgbClr val="0000CC"/>
                </a:solidFill>
                <a:latin typeface="Times New Roman" pitchFamily="18" charset="0"/>
              </a:rPr>
              <a:t>在句中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3600" b="1">
                <a:solidFill>
                  <a:srgbClr val="0000CC"/>
                </a:solidFill>
                <a:latin typeface="Times New Roman" pitchFamily="18" charset="0"/>
              </a:rPr>
              <a:t>可作代词、形容词、副词、连词。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3600" b="1">
                <a:solidFill>
                  <a:srgbClr val="0000CC"/>
                </a:solidFill>
                <a:latin typeface="Times New Roman" pitchFamily="18" charset="0"/>
              </a:rPr>
              <a:t>作副词时常放在</a:t>
            </a:r>
            <a:r>
              <a:rPr lang="en-US" altLang="zh-CN" sz="3600" b="1">
                <a:solidFill>
                  <a:srgbClr val="0000CC"/>
                </a:solidFill>
                <a:latin typeface="Times New Roman" pitchFamily="18" charset="0"/>
              </a:rPr>
              <a:t>be</a:t>
            </a:r>
            <a:r>
              <a:rPr lang="zh-CN" altLang="en-US" sz="3600" b="1">
                <a:solidFill>
                  <a:srgbClr val="0000CC"/>
                </a:solidFill>
                <a:latin typeface="Times New Roman" pitchFamily="18" charset="0"/>
              </a:rPr>
              <a:t>动词之后</a:t>
            </a:r>
            <a:r>
              <a:rPr lang="en-US" altLang="zh-CN" sz="3600" b="1">
                <a:solidFill>
                  <a:srgbClr val="0000CC"/>
                </a:solidFill>
                <a:latin typeface="Times New Roman" pitchFamily="18" charset="0"/>
              </a:rPr>
              <a:t>, </a:t>
            </a:r>
            <a:r>
              <a:rPr lang="zh-CN" altLang="en-US" sz="3600" b="1">
                <a:solidFill>
                  <a:srgbClr val="0000CC"/>
                </a:solidFill>
                <a:latin typeface="Times New Roman" pitchFamily="18" charset="0"/>
              </a:rPr>
              <a:t>实义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3600" b="1">
                <a:solidFill>
                  <a:srgbClr val="0000CC"/>
                </a:solidFill>
                <a:latin typeface="Times New Roman" pitchFamily="18" charset="0"/>
              </a:rPr>
              <a:t>动词之前。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639763"/>
            <a:ext cx="8229600" cy="4589462"/>
          </a:xfrm>
          <a:noFill/>
        </p:spPr>
        <p:txBody>
          <a:bodyPr wrap="none"/>
          <a:lstStyle/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e.g. </a:t>
            </a:r>
            <a:r>
              <a:rPr lang="en-US" altLang="zh-CN" sz="3500" b="1">
                <a:solidFill>
                  <a:srgbClr val="FF0000"/>
                </a:solidFill>
                <a:latin typeface="Times New Roman" pitchFamily="18" charset="0"/>
              </a:rPr>
              <a:t>Both</a:t>
            </a:r>
            <a:r>
              <a:rPr lang="en-US" altLang="zh-CN" sz="3500" b="1">
                <a:latin typeface="Times New Roman" pitchFamily="18" charset="0"/>
              </a:rPr>
              <a:t> (of) his parents are doctors.     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500" b="1">
                <a:solidFill>
                  <a:srgbClr val="0000CC"/>
                </a:solidFill>
                <a:latin typeface="Times New Roman" pitchFamily="18" charset="0"/>
              </a:rPr>
              <a:t>(</a:t>
            </a:r>
            <a:r>
              <a:rPr lang="zh-CN" altLang="en-US" sz="3500" b="1">
                <a:solidFill>
                  <a:srgbClr val="0000CC"/>
                </a:solidFill>
                <a:latin typeface="Times New Roman" pitchFamily="18" charset="0"/>
              </a:rPr>
              <a:t>作代词或形容词</a:t>
            </a:r>
            <a:r>
              <a:rPr lang="en-US" altLang="zh-CN" sz="3500" b="1">
                <a:solidFill>
                  <a:srgbClr val="0000CC"/>
                </a:solidFill>
                <a:latin typeface="Times New Roman" pitchFamily="18" charset="0"/>
              </a:rPr>
              <a:t>)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=His parents are </a:t>
            </a:r>
            <a:r>
              <a:rPr lang="en-US" altLang="zh-CN" sz="3500" b="1">
                <a:solidFill>
                  <a:srgbClr val="FF0000"/>
                </a:solidFill>
                <a:latin typeface="Times New Roman" pitchFamily="18" charset="0"/>
              </a:rPr>
              <a:t>both</a:t>
            </a:r>
            <a:r>
              <a:rPr lang="en-US" altLang="zh-CN" sz="3500" b="1">
                <a:latin typeface="Times New Roman" pitchFamily="18" charset="0"/>
              </a:rPr>
              <a:t> doctors.  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500" b="1">
                <a:solidFill>
                  <a:srgbClr val="0000CC"/>
                </a:solidFill>
                <a:latin typeface="Times New Roman" pitchFamily="18" charset="0"/>
              </a:rPr>
              <a:t>(</a:t>
            </a:r>
            <a:r>
              <a:rPr lang="zh-CN" altLang="en-US" sz="3500" b="1">
                <a:solidFill>
                  <a:srgbClr val="0000CC"/>
                </a:solidFill>
                <a:latin typeface="Times New Roman" pitchFamily="18" charset="0"/>
              </a:rPr>
              <a:t>作副词</a:t>
            </a:r>
            <a:r>
              <a:rPr lang="en-US" altLang="zh-CN" sz="3500" b="1">
                <a:solidFill>
                  <a:srgbClr val="0000CC"/>
                </a:solidFill>
                <a:latin typeface="Times New Roman" pitchFamily="18" charset="0"/>
              </a:rPr>
              <a:t>)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They </a:t>
            </a:r>
            <a:r>
              <a:rPr lang="en-US" altLang="zh-CN" sz="3500" b="1">
                <a:solidFill>
                  <a:srgbClr val="FF0000"/>
                </a:solidFill>
                <a:latin typeface="Times New Roman" pitchFamily="18" charset="0"/>
              </a:rPr>
              <a:t>both</a:t>
            </a:r>
            <a:r>
              <a:rPr lang="en-US" altLang="zh-CN" sz="3500" b="1">
                <a:latin typeface="Times New Roman" pitchFamily="18" charset="0"/>
              </a:rPr>
              <a:t> went camping in the holiday.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500" b="1">
                <a:solidFill>
                  <a:srgbClr val="0000CC"/>
                </a:solidFill>
                <a:latin typeface="Times New Roman" pitchFamily="18" charset="0"/>
              </a:rPr>
              <a:t>(</a:t>
            </a:r>
            <a:r>
              <a:rPr lang="zh-CN" altLang="en-US" sz="3500" b="1">
                <a:solidFill>
                  <a:srgbClr val="0000CC"/>
                </a:solidFill>
                <a:latin typeface="Times New Roman" pitchFamily="18" charset="0"/>
              </a:rPr>
              <a:t>作副词</a:t>
            </a:r>
            <a:r>
              <a:rPr lang="en-US" altLang="zh-CN" sz="3500" b="1">
                <a:solidFill>
                  <a:srgbClr val="0000CC"/>
                </a:solidFill>
                <a:latin typeface="Times New Roman" pitchFamily="18" charset="0"/>
              </a:rPr>
              <a:t>)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2413" y="819150"/>
            <a:ext cx="8434387" cy="4321175"/>
          </a:xfrm>
          <a:noFill/>
        </p:spPr>
        <p:txBody>
          <a:bodyPr wrap="none"/>
          <a:lstStyle/>
          <a:p>
            <a:pPr>
              <a:lnSpc>
                <a:spcPct val="140000"/>
              </a:lnSpc>
              <a:spcBef>
                <a:spcPct val="50000"/>
              </a:spcBef>
              <a:buFontTx/>
              <a:buNone/>
            </a:pPr>
            <a:r>
              <a:rPr lang="en-US" altLang="zh-CN" sz="3300" b="1">
                <a:solidFill>
                  <a:srgbClr val="FF0000"/>
                </a:solidFill>
                <a:latin typeface="Times New Roman" pitchFamily="18" charset="0"/>
              </a:rPr>
              <a:t>Both </a:t>
            </a:r>
            <a:r>
              <a:rPr lang="en-US" altLang="zh-CN" sz="3300" b="1">
                <a:latin typeface="Times New Roman" pitchFamily="18" charset="0"/>
              </a:rPr>
              <a:t>English </a:t>
            </a:r>
            <a:r>
              <a:rPr lang="en-US" altLang="zh-CN" sz="3300" b="1">
                <a:solidFill>
                  <a:srgbClr val="FF0000"/>
                </a:solidFill>
                <a:latin typeface="Times New Roman" pitchFamily="18" charset="0"/>
              </a:rPr>
              <a:t>and</a:t>
            </a:r>
            <a:r>
              <a:rPr lang="en-US" altLang="zh-CN" sz="3300" b="1">
                <a:latin typeface="Times New Roman" pitchFamily="18" charset="0"/>
              </a:rPr>
              <a:t> math are very important. </a:t>
            </a:r>
          </a:p>
          <a:p>
            <a:pPr>
              <a:lnSpc>
                <a:spcPct val="140000"/>
              </a:lnSpc>
              <a:spcBef>
                <a:spcPct val="50000"/>
              </a:spcBef>
              <a:buFontTx/>
              <a:buNone/>
            </a:pPr>
            <a:r>
              <a:rPr lang="en-US" altLang="zh-CN" sz="3300" b="1">
                <a:solidFill>
                  <a:srgbClr val="0000CC"/>
                </a:solidFill>
                <a:latin typeface="Times New Roman" pitchFamily="18" charset="0"/>
              </a:rPr>
              <a:t>(both …and…</a:t>
            </a:r>
            <a:r>
              <a:rPr lang="zh-CN" altLang="en-US" sz="3300" b="1">
                <a:solidFill>
                  <a:srgbClr val="0000CC"/>
                </a:solidFill>
                <a:latin typeface="Times New Roman" pitchFamily="18" charset="0"/>
              </a:rPr>
              <a:t>短语常连接两个并列的成分</a:t>
            </a:r>
            <a:r>
              <a:rPr lang="en-US" altLang="zh-CN" sz="3300" b="1">
                <a:solidFill>
                  <a:srgbClr val="0000CC"/>
                </a:solidFill>
                <a:latin typeface="Times New Roman" pitchFamily="18" charset="0"/>
              </a:rPr>
              <a:t>, </a:t>
            </a:r>
          </a:p>
          <a:p>
            <a:pPr>
              <a:lnSpc>
                <a:spcPct val="140000"/>
              </a:lnSpc>
              <a:spcBef>
                <a:spcPct val="50000"/>
              </a:spcBef>
              <a:buFontTx/>
              <a:buNone/>
            </a:pPr>
            <a:r>
              <a:rPr lang="zh-CN" altLang="en-US" sz="3300" b="1">
                <a:solidFill>
                  <a:srgbClr val="0000CC"/>
                </a:solidFill>
                <a:latin typeface="Times New Roman" pitchFamily="18" charset="0"/>
              </a:rPr>
              <a:t>可连接名词、动词、形容词和代词等</a:t>
            </a:r>
            <a:r>
              <a:rPr lang="en-US" altLang="zh-CN" sz="3300" b="1">
                <a:solidFill>
                  <a:srgbClr val="0000CC"/>
                </a:solidFill>
                <a:latin typeface="Times New Roman" pitchFamily="18" charset="0"/>
              </a:rPr>
              <a:t>) </a:t>
            </a:r>
          </a:p>
          <a:p>
            <a:pPr>
              <a:lnSpc>
                <a:spcPct val="140000"/>
              </a:lnSpc>
              <a:spcBef>
                <a:spcPct val="50000"/>
              </a:spcBef>
              <a:buFontTx/>
              <a:buNone/>
            </a:pPr>
            <a:r>
              <a:rPr lang="zh-CN" altLang="en-US" sz="3300" b="1">
                <a:latin typeface="Times New Roman" pitchFamily="18" charset="0"/>
              </a:rPr>
              <a:t>注</a:t>
            </a:r>
            <a:r>
              <a:rPr lang="en-US" altLang="zh-CN" sz="3300" b="1">
                <a:latin typeface="Times New Roman" pitchFamily="18" charset="0"/>
              </a:rPr>
              <a:t>: </a:t>
            </a:r>
            <a:r>
              <a:rPr lang="en-US" altLang="zh-CN" sz="3300" b="1">
                <a:solidFill>
                  <a:srgbClr val="FF0000"/>
                </a:solidFill>
                <a:latin typeface="Times New Roman" pitchFamily="18" charset="0"/>
              </a:rPr>
              <a:t>both</a:t>
            </a:r>
            <a:r>
              <a:rPr lang="zh-CN" altLang="en-US" sz="3300" b="1">
                <a:latin typeface="Times New Roman" pitchFamily="18" charset="0"/>
              </a:rPr>
              <a:t>指两者都</a:t>
            </a:r>
            <a:r>
              <a:rPr lang="en-US" altLang="zh-CN" sz="3300" b="1">
                <a:latin typeface="Times New Roman" pitchFamily="18" charset="0"/>
              </a:rPr>
              <a:t>, </a:t>
            </a:r>
            <a:r>
              <a:rPr lang="en-US" altLang="zh-CN" sz="3300" b="1">
                <a:solidFill>
                  <a:srgbClr val="FF0000"/>
                </a:solidFill>
                <a:latin typeface="Times New Roman" pitchFamily="18" charset="0"/>
              </a:rPr>
              <a:t>all</a:t>
            </a:r>
            <a:r>
              <a:rPr lang="zh-CN" altLang="en-US" sz="3300" b="1">
                <a:latin typeface="Times New Roman" pitchFamily="18" charset="0"/>
              </a:rPr>
              <a:t>指三者或三者以上都。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229600" cy="4679950"/>
          </a:xfrm>
          <a:noFill/>
        </p:spPr>
        <p:txBody>
          <a:bodyPr wrap="none"/>
          <a:lstStyle/>
          <a:p>
            <a:pPr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2)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although</a:t>
            </a:r>
            <a:r>
              <a:rPr lang="zh-CN" altLang="en-US" sz="3600" b="1">
                <a:latin typeface="Times New Roman" pitchFamily="18" charset="0"/>
              </a:rPr>
              <a:t>与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though</a:t>
            </a:r>
            <a:r>
              <a:rPr lang="zh-CN" altLang="en-US" sz="3600" b="1">
                <a:latin typeface="Times New Roman" pitchFamily="18" charset="0"/>
              </a:rPr>
              <a:t>常可互换</a:t>
            </a:r>
            <a:r>
              <a:rPr lang="en-US" altLang="zh-CN" sz="3600" b="1">
                <a:latin typeface="Times New Roman" pitchFamily="18" charset="0"/>
              </a:rPr>
              <a:t>, </a:t>
            </a:r>
            <a:r>
              <a:rPr lang="zh-CN" altLang="en-US" sz="3600" b="1">
                <a:latin typeface="Times New Roman" pitchFamily="18" charset="0"/>
              </a:rPr>
              <a:t>表</a:t>
            </a:r>
          </a:p>
          <a:p>
            <a:pPr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3600" b="1">
                <a:latin typeface="Times New Roman" pitchFamily="18" charset="0"/>
              </a:rPr>
              <a:t>“虽然、即使、尽管”</a:t>
            </a:r>
            <a:r>
              <a:rPr lang="en-US" altLang="zh-CN" sz="3600" b="1">
                <a:latin typeface="Times New Roman" pitchFamily="18" charset="0"/>
              </a:rPr>
              <a:t>, </a:t>
            </a:r>
            <a:r>
              <a:rPr lang="zh-CN" altLang="en-US" sz="3600" b="1">
                <a:latin typeface="Times New Roman" pitchFamily="18" charset="0"/>
              </a:rPr>
              <a:t>都不能与</a:t>
            </a:r>
            <a:r>
              <a:rPr lang="en-US" altLang="zh-CN" sz="3600" b="1">
                <a:latin typeface="Times New Roman" pitchFamily="18" charset="0"/>
              </a:rPr>
              <a:t>but</a:t>
            </a:r>
          </a:p>
          <a:p>
            <a:pPr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3600" b="1">
                <a:latin typeface="Times New Roman" pitchFamily="18" charset="0"/>
              </a:rPr>
              <a:t>用于一句话中。但</a:t>
            </a:r>
            <a:r>
              <a:rPr lang="en-US" altLang="zh-CN" sz="3600" b="1">
                <a:latin typeface="Times New Roman" pitchFamily="18" charset="0"/>
              </a:rPr>
              <a:t>though</a:t>
            </a:r>
            <a:r>
              <a:rPr lang="zh-CN" altLang="en-US" sz="3600" b="1">
                <a:latin typeface="Times New Roman" pitchFamily="18" charset="0"/>
              </a:rPr>
              <a:t>用得更普</a:t>
            </a:r>
          </a:p>
          <a:p>
            <a:pPr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3600" b="1">
                <a:latin typeface="Times New Roman" pitchFamily="18" charset="0"/>
              </a:rPr>
              <a:t>遍。此外</a:t>
            </a:r>
            <a:r>
              <a:rPr lang="en-US" altLang="zh-CN" sz="3600" b="1">
                <a:latin typeface="Times New Roman" pitchFamily="18" charset="0"/>
              </a:rPr>
              <a:t>though</a:t>
            </a:r>
            <a:r>
              <a:rPr lang="zh-CN" altLang="en-US" sz="3600" b="1">
                <a:latin typeface="Times New Roman" pitchFamily="18" charset="0"/>
              </a:rPr>
              <a:t>可作副词</a:t>
            </a:r>
            <a:r>
              <a:rPr lang="en-US" altLang="zh-CN" sz="3600" b="1">
                <a:latin typeface="Times New Roman" pitchFamily="18" charset="0"/>
              </a:rPr>
              <a:t>, </a:t>
            </a:r>
            <a:r>
              <a:rPr lang="zh-CN" altLang="en-US" sz="3600" b="1">
                <a:latin typeface="Times New Roman" pitchFamily="18" charset="0"/>
              </a:rPr>
              <a:t>在句尾表</a:t>
            </a:r>
          </a:p>
          <a:p>
            <a:pPr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 sz="3600" b="1">
                <a:latin typeface="Times New Roman" pitchFamily="18" charset="0"/>
              </a:rPr>
              <a:t>“然而”</a:t>
            </a:r>
            <a:r>
              <a:rPr lang="en-US" altLang="zh-CN" sz="3600" b="1">
                <a:latin typeface="Times New Roman" pitchFamily="18" charset="0"/>
              </a:rPr>
              <a:t>, although</a:t>
            </a:r>
            <a:r>
              <a:rPr lang="zh-CN" altLang="en-US" sz="3600" b="1">
                <a:latin typeface="Times New Roman" pitchFamily="18" charset="0"/>
              </a:rPr>
              <a:t>不能。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728663"/>
            <a:ext cx="8229600" cy="2700337"/>
          </a:xfrm>
          <a:noFill/>
        </p:spPr>
        <p:txBody>
          <a:bodyPr wrap="none"/>
          <a:lstStyle/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3700" b="1">
                <a:latin typeface="Times New Roman" pitchFamily="18" charset="0"/>
              </a:rPr>
              <a:t>固定短语 </a:t>
            </a:r>
            <a:r>
              <a:rPr lang="en-US" altLang="zh-CN" sz="3700" b="1">
                <a:solidFill>
                  <a:srgbClr val="FF0000"/>
                </a:solidFill>
                <a:latin typeface="Times New Roman" pitchFamily="18" charset="0"/>
              </a:rPr>
              <a:t>even though</a:t>
            </a:r>
            <a:r>
              <a:rPr lang="en-US" altLang="zh-CN" sz="3700" b="1">
                <a:latin typeface="Times New Roman" pitchFamily="18" charset="0"/>
              </a:rPr>
              <a:t> </a:t>
            </a:r>
            <a:r>
              <a:rPr lang="zh-CN" altLang="en-US" sz="3700" b="1">
                <a:latin typeface="Times New Roman" pitchFamily="18" charset="0"/>
              </a:rPr>
              <a:t>表示“即使、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3700" b="1">
                <a:latin typeface="Times New Roman" pitchFamily="18" charset="0"/>
              </a:rPr>
              <a:t>纵然”</a:t>
            </a:r>
            <a:r>
              <a:rPr lang="en-US" altLang="zh-CN" sz="3700" b="1">
                <a:latin typeface="Times New Roman" pitchFamily="18" charset="0"/>
              </a:rPr>
              <a:t>, </a:t>
            </a:r>
            <a:r>
              <a:rPr lang="zh-CN" altLang="en-US" sz="3700" b="1">
                <a:latin typeface="Times New Roman" pitchFamily="18" charset="0"/>
              </a:rPr>
              <a:t>不能用</a:t>
            </a:r>
            <a:r>
              <a:rPr lang="en-US" altLang="zh-CN" sz="3700" b="1">
                <a:latin typeface="Times New Roman" pitchFamily="18" charset="0"/>
              </a:rPr>
              <a:t>even although. </a:t>
            </a:r>
            <a:r>
              <a:rPr lang="zh-CN" altLang="en-US" sz="3700" b="1">
                <a:latin typeface="Times New Roman" pitchFamily="18" charset="0"/>
              </a:rPr>
              <a:t>如</a:t>
            </a:r>
            <a:r>
              <a:rPr lang="en-US" altLang="zh-CN" sz="3700" b="1">
                <a:latin typeface="Times New Roman" pitchFamily="18" charset="0"/>
              </a:rPr>
              <a:t>: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700" b="1">
                <a:latin typeface="Times New Roman" pitchFamily="18" charset="0"/>
              </a:rPr>
              <a:t>There are some differences, though.</a:t>
            </a:r>
            <a:r>
              <a:rPr lang="en-US" altLang="zh-CN" sz="370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819150"/>
            <a:ext cx="8229600" cy="5307013"/>
          </a:xfrm>
          <a:noFill/>
        </p:spPr>
        <p:txBody>
          <a:bodyPr wrap="none"/>
          <a:lstStyle/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3. She has more than one sister .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    </a:t>
            </a:r>
            <a:r>
              <a:rPr lang="zh-CN" altLang="en-US" sz="3600" b="1">
                <a:latin typeface="Times New Roman" pitchFamily="18" charset="0"/>
              </a:rPr>
              <a:t>她不止有一个姐姐。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3600" b="1">
                <a:latin typeface="Times New Roman" pitchFamily="18" charset="0"/>
              </a:rPr>
              <a:t>    </a:t>
            </a:r>
            <a:r>
              <a:rPr lang="en-US" altLang="zh-CN" sz="3600" b="1">
                <a:latin typeface="Times New Roman" pitchFamily="18" charset="0"/>
              </a:rPr>
              <a:t>They have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some things</a:t>
            </a:r>
            <a:r>
              <a:rPr lang="en-US" altLang="zh-CN" sz="3600" b="1">
                <a:latin typeface="Times New Roman" pitchFamily="18" charset="0"/>
              </a:rPr>
              <a:t>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in common</a:t>
            </a:r>
            <a:r>
              <a:rPr lang="en-US" altLang="zh-CN" sz="3600" b="1">
                <a:latin typeface="Times New Roman" pitchFamily="18" charset="0"/>
              </a:rPr>
              <a:t>.  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     (in common </a:t>
            </a:r>
            <a:r>
              <a:rPr lang="zh-CN" altLang="en-US" sz="3600" b="1">
                <a:latin typeface="Times New Roman" pitchFamily="18" charset="0"/>
              </a:rPr>
              <a:t>共通</a:t>
            </a:r>
            <a:r>
              <a:rPr lang="en-US" altLang="zh-CN" sz="3600" b="1">
                <a:latin typeface="Times New Roman" pitchFamily="18" charset="0"/>
              </a:rPr>
              <a:t>/</a:t>
            </a:r>
            <a:r>
              <a:rPr lang="zh-CN" altLang="en-US" sz="3600" b="1">
                <a:latin typeface="Times New Roman" pitchFamily="18" charset="0"/>
              </a:rPr>
              <a:t>同的</a:t>
            </a:r>
            <a:r>
              <a:rPr lang="en-US" altLang="zh-CN" sz="3600" b="1">
                <a:latin typeface="Times New Roman" pitchFamily="18" charset="0"/>
              </a:rPr>
              <a:t>)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   something</a:t>
            </a:r>
            <a:r>
              <a:rPr lang="en-US" altLang="zh-CN" sz="3600" b="1">
                <a:latin typeface="Times New Roman" pitchFamily="18" charset="0"/>
              </a:rPr>
              <a:t>   </a:t>
            </a:r>
            <a:r>
              <a:rPr lang="zh-CN" altLang="en-US" sz="3600" b="1">
                <a:solidFill>
                  <a:srgbClr val="0000CC"/>
                </a:solidFill>
                <a:latin typeface="Times New Roman" pitchFamily="18" charset="0"/>
              </a:rPr>
              <a:t>某物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   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some thing   </a:t>
            </a:r>
            <a:r>
              <a:rPr lang="zh-CN" altLang="en-US" sz="3600" b="1">
                <a:solidFill>
                  <a:srgbClr val="0000CC"/>
                </a:solidFill>
                <a:latin typeface="Times New Roman" pitchFamily="18" charset="0"/>
              </a:rPr>
              <a:t>某一个事物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   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some things </a:t>
            </a:r>
            <a:r>
              <a:rPr lang="en-US" altLang="zh-CN" sz="3600" b="1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zh-CN" altLang="en-US" sz="3600" b="1">
                <a:solidFill>
                  <a:srgbClr val="0000CC"/>
                </a:solidFill>
                <a:latin typeface="Times New Roman" pitchFamily="18" charset="0"/>
              </a:rPr>
              <a:t>一些事物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4500" y="639763"/>
            <a:ext cx="8229600" cy="4408487"/>
          </a:xfrm>
          <a:noFill/>
        </p:spPr>
        <p:txBody>
          <a:bodyPr wrap="none"/>
          <a:lstStyle/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4. Liu Ying is not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as</a:t>
            </a:r>
            <a:r>
              <a:rPr lang="en-US" altLang="zh-CN" sz="3600" b="1">
                <a:latin typeface="Times New Roman" pitchFamily="18" charset="0"/>
              </a:rPr>
              <a:t>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good at</a:t>
            </a:r>
            <a:r>
              <a:rPr lang="en-US" altLang="zh-CN" sz="3600" b="1">
                <a:latin typeface="Times New Roman" pitchFamily="18" charset="0"/>
              </a:rPr>
              <a:t> sports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   as</a:t>
            </a:r>
            <a:r>
              <a:rPr lang="en-US" altLang="zh-CN" sz="3600" b="1">
                <a:latin typeface="Times New Roman" pitchFamily="18" charset="0"/>
              </a:rPr>
              <a:t> her sister.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1)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as…as…</a:t>
            </a:r>
            <a:r>
              <a:rPr lang="zh-CN" altLang="en-US" sz="3600" b="1">
                <a:solidFill>
                  <a:srgbClr val="0000CC"/>
                </a:solidFill>
                <a:latin typeface="Times New Roman" pitchFamily="18" charset="0"/>
              </a:rPr>
              <a:t>同级比较</a:t>
            </a:r>
            <a:r>
              <a:rPr lang="en-US" altLang="zh-CN" sz="3600" b="1">
                <a:solidFill>
                  <a:srgbClr val="0000CC"/>
                </a:solidFill>
                <a:latin typeface="Times New Roman" pitchFamily="18" charset="0"/>
              </a:rPr>
              <a:t>, </a:t>
            </a:r>
            <a:r>
              <a:rPr lang="zh-CN" altLang="en-US" sz="3600" b="1">
                <a:solidFill>
                  <a:srgbClr val="0000CC"/>
                </a:solidFill>
                <a:latin typeface="Times New Roman" pitchFamily="18" charset="0"/>
              </a:rPr>
              <a:t>两个“</a:t>
            </a:r>
            <a:r>
              <a:rPr lang="en-US" altLang="zh-CN" sz="3600" b="1">
                <a:solidFill>
                  <a:srgbClr val="0000CC"/>
                </a:solidFill>
                <a:latin typeface="Times New Roman" pitchFamily="18" charset="0"/>
              </a:rPr>
              <a:t>as”</a:t>
            </a:r>
            <a:r>
              <a:rPr lang="zh-CN" altLang="en-US" sz="3600" b="1">
                <a:solidFill>
                  <a:srgbClr val="0000CC"/>
                </a:solidFill>
                <a:latin typeface="Times New Roman" pitchFamily="18" charset="0"/>
              </a:rPr>
              <a:t>之间 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3600" b="1">
                <a:solidFill>
                  <a:srgbClr val="0000CC"/>
                </a:solidFill>
                <a:latin typeface="Times New Roman" pitchFamily="18" charset="0"/>
              </a:rPr>
              <a:t>   必须使用形容词或副词原级。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3600" b="1">
                <a:solidFill>
                  <a:srgbClr val="0000CC"/>
                </a:solidFill>
                <a:latin typeface="Times New Roman" pitchFamily="18" charset="0"/>
              </a:rPr>
              <a:t>   意为“如同</a:t>
            </a:r>
            <a:r>
              <a:rPr lang="en-US" altLang="zh-CN" sz="3600" b="1">
                <a:solidFill>
                  <a:srgbClr val="0000CC"/>
                </a:solidFill>
                <a:latin typeface="宋体"/>
              </a:rPr>
              <a:t>……</a:t>
            </a:r>
            <a:r>
              <a:rPr lang="zh-CN" altLang="en-US" sz="3600" b="1">
                <a:solidFill>
                  <a:srgbClr val="0000CC"/>
                </a:solidFill>
                <a:latin typeface="Times New Roman" pitchFamily="18" charset="0"/>
              </a:rPr>
              <a:t>一样</a:t>
            </a:r>
            <a:r>
              <a:rPr lang="en-US" altLang="zh-CN" sz="3600" b="1">
                <a:solidFill>
                  <a:srgbClr val="0000CC"/>
                </a:solidFill>
                <a:latin typeface="宋体"/>
              </a:rPr>
              <a:t>……</a:t>
            </a:r>
            <a:r>
              <a:rPr lang="en-US" altLang="zh-CN" sz="3600" b="1">
                <a:solidFill>
                  <a:srgbClr val="0000CC"/>
                </a:solidFill>
                <a:latin typeface="Times New Roman" pitchFamily="18" charset="0"/>
              </a:rPr>
              <a:t>”, not as / so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0000CC"/>
                </a:solidFill>
                <a:latin typeface="Times New Roman" pitchFamily="18" charset="0"/>
              </a:rPr>
              <a:t>   …as “</a:t>
            </a:r>
            <a:r>
              <a:rPr lang="zh-CN" altLang="en-US" sz="3600" b="1">
                <a:solidFill>
                  <a:srgbClr val="0000CC"/>
                </a:solidFill>
                <a:latin typeface="Times New Roman" pitchFamily="18" charset="0"/>
              </a:rPr>
              <a:t>不如</a:t>
            </a:r>
            <a:r>
              <a:rPr lang="en-US" altLang="zh-CN" sz="3600" b="1">
                <a:solidFill>
                  <a:srgbClr val="0000CC"/>
                </a:solidFill>
                <a:latin typeface="宋体"/>
              </a:rPr>
              <a:t>……</a:t>
            </a:r>
            <a:r>
              <a:rPr lang="zh-CN" altLang="en-US" sz="3600" b="1">
                <a:solidFill>
                  <a:srgbClr val="0000CC"/>
                </a:solidFill>
                <a:latin typeface="Times New Roman" pitchFamily="18" charset="0"/>
              </a:rPr>
              <a:t>一样</a:t>
            </a:r>
            <a:r>
              <a:rPr lang="en-US" altLang="zh-CN" sz="3600" b="1">
                <a:solidFill>
                  <a:srgbClr val="0000CC"/>
                </a:solidFill>
                <a:latin typeface="宋体"/>
              </a:rPr>
              <a:t>……</a:t>
            </a:r>
            <a:r>
              <a:rPr lang="en-US" altLang="zh-CN" sz="3600" b="1">
                <a:solidFill>
                  <a:srgbClr val="0000CC"/>
                </a:solidFill>
                <a:latin typeface="Times New Roman" pitchFamily="18" charset="0"/>
              </a:rPr>
              <a:t>”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4500" y="1089025"/>
            <a:ext cx="8231188" cy="4951413"/>
          </a:xfrm>
          <a:noFill/>
        </p:spPr>
        <p:txBody>
          <a:bodyPr wrap="none"/>
          <a:lstStyle/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e.g. He runs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as</a:t>
            </a:r>
            <a:r>
              <a:rPr lang="en-US" altLang="zh-CN" sz="3600" b="1">
                <a:latin typeface="Times New Roman" pitchFamily="18" charset="0"/>
              </a:rPr>
              <a:t> quickly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as</a:t>
            </a:r>
            <a:r>
              <a:rPr lang="en-US" altLang="zh-CN" sz="3600" b="1">
                <a:latin typeface="Times New Roman" pitchFamily="18" charset="0"/>
              </a:rPr>
              <a:t> his father.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       The watermelon is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as</a:t>
            </a:r>
            <a:r>
              <a:rPr lang="en-US" altLang="zh-CN" sz="3600" b="1">
                <a:latin typeface="Times New Roman" pitchFamily="18" charset="0"/>
              </a:rPr>
              <a:t> big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as</a:t>
            </a:r>
            <a:r>
              <a:rPr lang="en-US" altLang="zh-CN" sz="3600" b="1">
                <a:latin typeface="Times New Roman" pitchFamily="18" charset="0"/>
              </a:rPr>
              <a:t> a  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       soccer ball.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       She doesn’t study so /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as</a:t>
            </a:r>
            <a:r>
              <a:rPr lang="en-US" altLang="zh-CN" sz="3600" b="1">
                <a:latin typeface="Times New Roman" pitchFamily="18" charset="0"/>
              </a:rPr>
              <a:t> hard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as</a:t>
            </a:r>
            <a:r>
              <a:rPr lang="en-US" altLang="zh-CN" sz="3600" b="1">
                <a:latin typeface="Times New Roman" pitchFamily="18" charset="0"/>
              </a:rPr>
              <a:t>  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       her brother (does).</a:t>
            </a:r>
          </a:p>
          <a:p>
            <a:pPr>
              <a:buFontTx/>
              <a:buNone/>
            </a:pPr>
            <a:endParaRPr lang="en-US" altLang="zh-CN" sz="3600" b="1">
              <a:latin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728663"/>
            <a:ext cx="8229600" cy="3960812"/>
          </a:xfrm>
          <a:noFill/>
        </p:spPr>
        <p:txBody>
          <a:bodyPr wrap="none"/>
          <a:lstStyle/>
          <a:p>
            <a:pPr>
              <a:spcBef>
                <a:spcPct val="40000"/>
              </a:spcBef>
              <a:buFontTx/>
              <a:buNone/>
            </a:pPr>
            <a:r>
              <a:rPr lang="en-US" altLang="zh-CN" sz="35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2) </a:t>
            </a:r>
            <a:r>
              <a:rPr lang="en-US" altLang="zh-CN" sz="35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be good at sth. / doing sth.</a:t>
            </a:r>
            <a:r>
              <a:rPr lang="en-US" altLang="zh-CN" sz="35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</a:p>
          <a:p>
            <a:pPr>
              <a:spcBef>
                <a:spcPct val="40000"/>
              </a:spcBef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    </a:t>
            </a:r>
            <a:r>
              <a:rPr lang="zh-CN" altLang="en-US" sz="3500" b="1">
                <a:solidFill>
                  <a:srgbClr val="0000CC"/>
                </a:solidFill>
                <a:latin typeface="Times New Roman" pitchFamily="18" charset="0"/>
              </a:rPr>
              <a:t>擅长于</a:t>
            </a:r>
            <a:r>
              <a:rPr lang="en-US" altLang="zh-CN" sz="3500" b="1">
                <a:solidFill>
                  <a:srgbClr val="0000CC"/>
                </a:solidFill>
                <a:latin typeface="Times New Roman" pitchFamily="18" charset="0"/>
              </a:rPr>
              <a:t>(</a:t>
            </a:r>
            <a:r>
              <a:rPr lang="zh-CN" altLang="en-US" sz="3500" b="1">
                <a:solidFill>
                  <a:srgbClr val="0000CC"/>
                </a:solidFill>
                <a:latin typeface="Times New Roman" pitchFamily="18" charset="0"/>
              </a:rPr>
              <a:t>做</a:t>
            </a:r>
            <a:r>
              <a:rPr lang="en-US" altLang="zh-CN" sz="3500" b="1">
                <a:solidFill>
                  <a:srgbClr val="0000CC"/>
                </a:solidFill>
                <a:latin typeface="Times New Roman" pitchFamily="18" charset="0"/>
              </a:rPr>
              <a:t>) </a:t>
            </a:r>
            <a:r>
              <a:rPr lang="zh-CN" altLang="en-US" sz="3500" b="1">
                <a:solidFill>
                  <a:srgbClr val="0000CC"/>
                </a:solidFill>
                <a:latin typeface="Times New Roman" pitchFamily="18" charset="0"/>
              </a:rPr>
              <a:t>某事</a:t>
            </a:r>
          </a:p>
          <a:p>
            <a:pPr>
              <a:spcBef>
                <a:spcPct val="40000"/>
              </a:spcBef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e.g. They are good at playing badminton. </a:t>
            </a:r>
          </a:p>
          <a:p>
            <a:pPr>
              <a:spcBef>
                <a:spcPct val="40000"/>
              </a:spcBef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I am not good at painting. </a:t>
            </a:r>
          </a:p>
          <a:p>
            <a:pPr>
              <a:spcBef>
                <a:spcPct val="40000"/>
              </a:spcBef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Who is good at computer in your class? </a:t>
            </a:r>
          </a:p>
          <a:p>
            <a:pPr>
              <a:spcBef>
                <a:spcPct val="40000"/>
              </a:spcBef>
            </a:pPr>
            <a:endParaRPr lang="en-US" altLang="zh-CN" sz="3500" b="1">
              <a:latin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 descr="201d130321"/>
          <p:cNvSpPr>
            <a:spLocks noGrp="1" noChangeArrowheads="1"/>
          </p:cNvSpPr>
          <p:nvPr>
            <p:ph type="body" idx="1"/>
          </p:nvPr>
        </p:nvSpPr>
        <p:spPr>
          <a:xfrm>
            <a:off x="349250" y="1603375"/>
            <a:ext cx="8447088" cy="4978400"/>
          </a:xfrm>
          <a:blipFill dpi="0" rotWithShape="0">
            <a:blip r:embed="rId2"/>
            <a:srcRect/>
            <a:stretch>
              <a:fillRect/>
            </a:stretch>
          </a:blipFill>
        </p:spPr>
        <p:txBody>
          <a:bodyPr/>
          <a:lstStyle/>
          <a:p>
            <a:pPr marL="476250" indent="-476250" defTabSz="704850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2800" b="1"/>
              <a:t>形容词和副词的比较级的特殊用法</a:t>
            </a:r>
          </a:p>
          <a:p>
            <a:pPr marL="476250" indent="-476250" defTabSz="704850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2800" b="1">
                <a:latin typeface="Times New Roman" pitchFamily="18" charset="0"/>
              </a:rPr>
              <a:t>1.</a:t>
            </a:r>
            <a:r>
              <a:rPr lang="zh-CN" altLang="en-US" sz="2800" b="1">
                <a:latin typeface="Times New Roman" pitchFamily="18" charset="0"/>
              </a:rPr>
              <a:t>在形容词比较级前可用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much, even, </a:t>
            </a:r>
          </a:p>
          <a:p>
            <a:pPr marL="476250" indent="-476250" defTabSz="704850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still, a little</a:t>
            </a:r>
            <a:r>
              <a:rPr lang="zh-CN" altLang="en-US" sz="2800" b="1">
                <a:latin typeface="Times New Roman" pitchFamily="18" charset="0"/>
              </a:rPr>
              <a:t>来修饰</a:t>
            </a:r>
            <a:r>
              <a:rPr lang="en-US" altLang="zh-CN" sz="2800" b="1">
                <a:latin typeface="Times New Roman" pitchFamily="18" charset="0"/>
              </a:rPr>
              <a:t>, </a:t>
            </a:r>
            <a:r>
              <a:rPr lang="zh-CN" altLang="en-US" sz="2800" b="1">
                <a:latin typeface="Times New Roman" pitchFamily="18" charset="0"/>
              </a:rPr>
              <a:t>表示“</a:t>
            </a:r>
            <a:r>
              <a:rPr lang="en-US" altLang="zh-CN" sz="2800" b="1">
                <a:latin typeface="宋体"/>
              </a:rPr>
              <a:t>……</a:t>
            </a:r>
            <a:r>
              <a:rPr lang="zh-CN" altLang="en-US" sz="2800" b="1">
                <a:latin typeface="Times New Roman" pitchFamily="18" charset="0"/>
              </a:rPr>
              <a:t>的多”</a:t>
            </a:r>
            <a:r>
              <a:rPr lang="en-US" altLang="zh-CN" sz="2800" b="1">
                <a:latin typeface="Times New Roman" pitchFamily="18" charset="0"/>
              </a:rPr>
              <a:t>, </a:t>
            </a:r>
          </a:p>
          <a:p>
            <a:pPr marL="476250" indent="-476250" defTabSz="704850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2800" b="1">
                <a:latin typeface="Times New Roman" pitchFamily="18" charset="0"/>
              </a:rPr>
              <a:t>“</a:t>
            </a:r>
            <a:r>
              <a:rPr lang="zh-CN" altLang="en-US" sz="2800" b="1">
                <a:latin typeface="Times New Roman" pitchFamily="18" charset="0"/>
              </a:rPr>
              <a:t>甚至</a:t>
            </a:r>
            <a:r>
              <a:rPr lang="en-US" altLang="zh-CN" sz="2800" b="1">
                <a:latin typeface="宋体"/>
              </a:rPr>
              <a:t>……</a:t>
            </a:r>
            <a:r>
              <a:rPr lang="en-US" altLang="zh-CN" sz="2800" b="1">
                <a:latin typeface="Times New Roman" pitchFamily="18" charset="0"/>
              </a:rPr>
              <a:t>”, “</a:t>
            </a:r>
            <a:r>
              <a:rPr lang="zh-CN" altLang="en-US" sz="2800" b="1">
                <a:latin typeface="Times New Roman" pitchFamily="18" charset="0"/>
              </a:rPr>
              <a:t>更</a:t>
            </a:r>
            <a:r>
              <a:rPr lang="en-US" altLang="zh-CN" sz="2800" b="1">
                <a:latin typeface="宋体"/>
              </a:rPr>
              <a:t>……</a:t>
            </a:r>
            <a:r>
              <a:rPr lang="en-US" altLang="zh-CN" sz="2800" b="1">
                <a:latin typeface="Times New Roman" pitchFamily="18" charset="0"/>
              </a:rPr>
              <a:t>”, “</a:t>
            </a:r>
            <a:r>
              <a:rPr lang="en-US" altLang="zh-CN" sz="2800" b="1">
                <a:latin typeface="宋体"/>
              </a:rPr>
              <a:t>……</a:t>
            </a:r>
            <a:r>
              <a:rPr lang="zh-CN" altLang="en-US" sz="2800" b="1">
                <a:latin typeface="Times New Roman" pitchFamily="18" charset="0"/>
              </a:rPr>
              <a:t>一些”。如：</a:t>
            </a:r>
          </a:p>
          <a:p>
            <a:pPr marL="476250" indent="-476250" defTabSz="704850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2800" b="1">
                <a:latin typeface="Times New Roman" pitchFamily="18" charset="0"/>
              </a:rPr>
              <a:t>This city is 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much </a:t>
            </a:r>
            <a:r>
              <a:rPr lang="en-US" altLang="zh-CN" sz="2800" b="1">
                <a:latin typeface="Times New Roman" pitchFamily="18" charset="0"/>
              </a:rPr>
              <a:t>more beautiful than </a:t>
            </a:r>
          </a:p>
          <a:p>
            <a:pPr marL="476250" indent="-476250" defTabSz="704850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2800" b="1">
                <a:latin typeface="Times New Roman" pitchFamily="18" charset="0"/>
              </a:rPr>
              <a:t>before. </a:t>
            </a:r>
          </a:p>
          <a:p>
            <a:pPr marL="476250" indent="-476250" defTabSz="704850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2800" b="1">
                <a:latin typeface="Times New Roman" pitchFamily="18" charset="0"/>
              </a:rPr>
              <a:t>She’s 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a little</a:t>
            </a:r>
            <a:r>
              <a:rPr lang="en-US" altLang="zh-CN" sz="2800" b="1">
                <a:latin typeface="Times New Roman" pitchFamily="18" charset="0"/>
              </a:rPr>
              <a:t> more outgoing than me. </a:t>
            </a:r>
          </a:p>
          <a:p>
            <a:pPr marL="476250" indent="-476250" defTabSz="704850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2800" b="1">
                <a:latin typeface="Times New Roman" pitchFamily="18" charset="0"/>
              </a:rPr>
              <a:t>It’s 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a little</a:t>
            </a:r>
            <a:r>
              <a:rPr lang="en-US" altLang="zh-CN" sz="2800" b="1">
                <a:latin typeface="Times New Roman" pitchFamily="18" charset="0"/>
              </a:rPr>
              <a:t> colder today.</a:t>
            </a:r>
            <a:r>
              <a:rPr lang="en-US" altLang="zh-CN" sz="2800">
                <a:latin typeface="Times New Roman" pitchFamily="18" charset="0"/>
              </a:rPr>
              <a:t> </a:t>
            </a:r>
          </a:p>
          <a:p>
            <a:pPr marL="476250" indent="-476250" defTabSz="704850">
              <a:lnSpc>
                <a:spcPct val="130000"/>
              </a:lnSpc>
              <a:spcBef>
                <a:spcPct val="0"/>
              </a:spcBef>
              <a:buFontTx/>
              <a:buNone/>
            </a:pPr>
            <a:endParaRPr lang="en-US" altLang="zh-CN" sz="3800" b="1">
              <a:solidFill>
                <a:srgbClr val="0000CC"/>
              </a:solidFill>
              <a:ea typeface="黑体" pitchFamily="49" charset="-122"/>
            </a:endParaRP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692275" y="639763"/>
            <a:ext cx="5280025" cy="801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92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85863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78000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370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4700" b="1">
                <a:solidFill>
                  <a:srgbClr val="0000CC"/>
                </a:solidFill>
              </a:rPr>
              <a:t>Grammar Focus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7163" y="190500"/>
            <a:ext cx="8832850" cy="17986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pPr algn="l"/>
            <a:r>
              <a:rPr lang="en-US" altLang="zh-CN" sz="3200">
                <a:solidFill>
                  <a:schemeClr val="tx1"/>
                </a:solidFill>
                <a:latin typeface="华文行楷" pitchFamily="2" charset="-122"/>
                <a:ea typeface="华文行楷" pitchFamily="2" charset="-122"/>
              </a:rPr>
              <a:t>Revision (</a:t>
            </a:r>
            <a:r>
              <a:rPr lang="zh-CN" altLang="en-US" sz="3200">
                <a:solidFill>
                  <a:schemeClr val="tx1"/>
                </a:solidFill>
                <a:latin typeface="华文行楷" pitchFamily="2" charset="-122"/>
                <a:ea typeface="华文行楷" pitchFamily="2" charset="-122"/>
              </a:rPr>
              <a:t>复习课本</a:t>
            </a:r>
            <a:r>
              <a:rPr lang="en-US" altLang="zh-CN" sz="3200">
                <a:solidFill>
                  <a:schemeClr val="tx1"/>
                </a:solidFill>
                <a:latin typeface="RockoUltraFLF" charset="0"/>
                <a:ea typeface="华文行楷" pitchFamily="2" charset="-122"/>
              </a:rPr>
              <a:t>P93</a:t>
            </a:r>
            <a:r>
              <a:rPr lang="zh-CN" altLang="en-US" sz="3200">
                <a:solidFill>
                  <a:schemeClr val="tx1"/>
                </a:solidFill>
                <a:latin typeface="华文行楷" pitchFamily="2" charset="-122"/>
                <a:ea typeface="华文行楷" pitchFamily="2" charset="-122"/>
              </a:rPr>
              <a:t>形容词的比较级构成，完成写出下列词的比较级</a:t>
            </a:r>
            <a:r>
              <a:rPr lang="en-US" altLang="zh-CN" sz="3200">
                <a:solidFill>
                  <a:schemeClr val="tx1"/>
                </a:solidFill>
                <a:latin typeface="华文行楷" pitchFamily="2" charset="-122"/>
                <a:ea typeface="华文行楷" pitchFamily="2" charset="-122"/>
              </a:rPr>
              <a:t>)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98650"/>
            <a:ext cx="9144000" cy="4951413"/>
          </a:xfrm>
        </p:spPr>
        <p:txBody>
          <a:bodyPr/>
          <a:lstStyle/>
          <a:p>
            <a:r>
              <a:rPr lang="en-US" altLang="zh-CN" sz="3300" b="1">
                <a:solidFill>
                  <a:srgbClr val="0000CC"/>
                </a:solidFill>
              </a:rPr>
              <a:t>tall       long       cold    fast    thick</a:t>
            </a:r>
          </a:p>
          <a:p>
            <a:r>
              <a:rPr lang="en-US" altLang="zh-CN" sz="3300" b="1">
                <a:solidFill>
                  <a:srgbClr val="0000CC"/>
                </a:solidFill>
              </a:rPr>
              <a:t>small   strong   hard   new   short</a:t>
            </a:r>
          </a:p>
          <a:p>
            <a:r>
              <a:rPr lang="en-US" altLang="zh-CN" sz="3300" b="1">
                <a:solidFill>
                  <a:srgbClr val="FF0000"/>
                </a:solidFill>
              </a:rPr>
              <a:t> wide    fine        late</a:t>
            </a:r>
            <a:r>
              <a:rPr lang="en-US" altLang="zh-CN" sz="3300" b="1"/>
              <a:t>     </a:t>
            </a:r>
          </a:p>
          <a:p>
            <a:r>
              <a:rPr lang="en-US" altLang="zh-CN" sz="3300" b="1"/>
              <a:t> </a:t>
            </a:r>
            <a:r>
              <a:rPr lang="en-US" altLang="zh-CN" sz="3300" b="1">
                <a:solidFill>
                  <a:srgbClr val="0000CC"/>
                </a:solidFill>
              </a:rPr>
              <a:t>fat       big          thin    red</a:t>
            </a:r>
          </a:p>
          <a:p>
            <a:r>
              <a:rPr lang="en-US" altLang="zh-CN" sz="3300" b="1"/>
              <a:t> </a:t>
            </a:r>
            <a:r>
              <a:rPr lang="en-US" altLang="zh-CN" sz="3300" b="1">
                <a:solidFill>
                  <a:srgbClr val="FF0000"/>
                </a:solidFill>
              </a:rPr>
              <a:t>happy   early     easy    heavy</a:t>
            </a:r>
          </a:p>
          <a:p>
            <a:r>
              <a:rPr lang="en-US" altLang="zh-CN" sz="3300" b="1"/>
              <a:t> </a:t>
            </a:r>
            <a:r>
              <a:rPr lang="en-US" altLang="zh-CN" sz="3300" b="1">
                <a:solidFill>
                  <a:srgbClr val="0000CC"/>
                </a:solidFill>
              </a:rPr>
              <a:t>beautiful  exciting  interesting</a:t>
            </a:r>
          </a:p>
          <a:p>
            <a:r>
              <a:rPr lang="en-US" altLang="zh-CN" sz="3300" b="1">
                <a:solidFill>
                  <a:srgbClr val="0000CC"/>
                </a:solidFill>
              </a:rPr>
              <a:t> popular  difficult   useful  important</a:t>
            </a:r>
          </a:p>
          <a:p>
            <a:r>
              <a:rPr lang="en-US" altLang="zh-CN" sz="3300" b="1"/>
              <a:t> </a:t>
            </a:r>
            <a:r>
              <a:rPr lang="en-US" altLang="zh-CN" sz="3300" b="1">
                <a:solidFill>
                  <a:srgbClr val="FF0000"/>
                </a:solidFill>
              </a:rPr>
              <a:t>good   far   ill   much   bad   many  well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458788"/>
            <a:ext cx="8229600" cy="5667375"/>
          </a:xfrm>
          <a:noFill/>
        </p:spPr>
        <p:txBody>
          <a:bodyPr wrap="none"/>
          <a:lstStyle/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2.“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比较级＋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and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＋比较级”</a:t>
            </a:r>
            <a:r>
              <a:rPr lang="zh-CN" altLang="en-US" sz="3600" b="1">
                <a:solidFill>
                  <a:srgbClr val="0000CC"/>
                </a:solidFill>
                <a:latin typeface="Times New Roman" pitchFamily="18" charset="0"/>
              </a:rPr>
              <a:t>意为“越来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3600" b="1">
                <a:solidFill>
                  <a:srgbClr val="0000CC"/>
                </a:solidFill>
                <a:latin typeface="Times New Roman" pitchFamily="18" charset="0"/>
              </a:rPr>
              <a:t>越</a:t>
            </a:r>
            <a:r>
              <a:rPr lang="en-US" altLang="zh-CN" sz="3600" b="1">
                <a:solidFill>
                  <a:srgbClr val="0000CC"/>
                </a:solidFill>
                <a:latin typeface="宋体"/>
              </a:rPr>
              <a:t>……</a:t>
            </a:r>
            <a:r>
              <a:rPr lang="en-US" altLang="zh-CN" sz="3600" b="1">
                <a:solidFill>
                  <a:srgbClr val="0000CC"/>
                </a:solidFill>
                <a:latin typeface="Times New Roman" pitchFamily="18" charset="0"/>
              </a:rPr>
              <a:t>” </a:t>
            </a:r>
            <a:r>
              <a:rPr lang="zh-CN" altLang="en-US" sz="3600" b="1">
                <a:solidFill>
                  <a:srgbClr val="0000CC"/>
                </a:solidFill>
                <a:latin typeface="Times New Roman" pitchFamily="18" charset="0"/>
              </a:rPr>
              <a:t>。多音节比较级用“</a:t>
            </a:r>
            <a:r>
              <a:rPr lang="en-US" altLang="zh-CN" sz="3600" b="1">
                <a:solidFill>
                  <a:srgbClr val="0000CC"/>
                </a:solidFill>
                <a:latin typeface="Times New Roman" pitchFamily="18" charset="0"/>
              </a:rPr>
              <a:t>more and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0000CC"/>
                </a:solidFill>
                <a:latin typeface="Times New Roman" pitchFamily="18" charset="0"/>
              </a:rPr>
              <a:t>more</a:t>
            </a:r>
            <a:r>
              <a:rPr lang="zh-CN" altLang="en-US" sz="3600" b="1">
                <a:solidFill>
                  <a:srgbClr val="0000CC"/>
                </a:solidFill>
                <a:latin typeface="Times New Roman" pitchFamily="18" charset="0"/>
              </a:rPr>
              <a:t>＋形容词原级”形式。如：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It’s getting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worse and worse</a:t>
            </a:r>
            <a:r>
              <a:rPr lang="en-US" altLang="zh-CN" sz="3600" b="1">
                <a:latin typeface="Times New Roman" pitchFamily="18" charset="0"/>
              </a:rPr>
              <a:t>.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The group became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more and more</a:t>
            </a:r>
            <a:r>
              <a:rPr lang="en-US" altLang="zh-CN" sz="3600" b="1">
                <a:latin typeface="Times New Roman" pitchFamily="18" charset="0"/>
              </a:rPr>
              <a:t>  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popular. </a:t>
            </a:r>
          </a:p>
          <a:p>
            <a:pPr>
              <a:buFontTx/>
              <a:buNone/>
            </a:pPr>
            <a:endParaRPr lang="en-US" altLang="zh-CN" sz="3600" b="1">
              <a:latin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49250" y="639763"/>
            <a:ext cx="8229600" cy="5486400"/>
          </a:xfrm>
          <a:noFill/>
        </p:spPr>
        <p:txBody>
          <a:bodyPr wrap="none"/>
          <a:lstStyle/>
          <a:p>
            <a:pPr>
              <a:spcBef>
                <a:spcPct val="40000"/>
              </a:spcBef>
              <a:buFontTx/>
              <a:buNone/>
            </a:pPr>
            <a:r>
              <a:rPr lang="en-US" altLang="zh-CN" sz="3300">
                <a:solidFill>
                  <a:srgbClr val="FF0000"/>
                </a:solidFill>
                <a:latin typeface="RockoUltraFLF" charset="0"/>
              </a:rPr>
              <a:t>5. “Which / Who is + </a:t>
            </a:r>
            <a:r>
              <a:rPr lang="zh-CN" altLang="en-US" sz="3300" b="1">
                <a:solidFill>
                  <a:srgbClr val="FF0000"/>
                </a:solidFill>
                <a:latin typeface="RockoUltraFLF" charset="0"/>
                <a:ea typeface="黑体" pitchFamily="49" charset="-122"/>
              </a:rPr>
              <a:t>比较级</a:t>
            </a:r>
            <a:r>
              <a:rPr lang="en-US" altLang="zh-CN" sz="3300">
                <a:solidFill>
                  <a:srgbClr val="FF0000"/>
                </a:solidFill>
                <a:latin typeface="RockoUltraFLF" charset="0"/>
              </a:rPr>
              <a:t>…</a:t>
            </a:r>
            <a:r>
              <a:rPr lang="zh-CN" altLang="en-US" sz="3300">
                <a:solidFill>
                  <a:srgbClr val="FF0000"/>
                </a:solidFill>
                <a:latin typeface="RockoUltraFLF" charset="0"/>
              </a:rPr>
              <a:t>？”</a:t>
            </a:r>
          </a:p>
          <a:p>
            <a:pPr>
              <a:spcBef>
                <a:spcPct val="40000"/>
              </a:spcBef>
              <a:buFontTx/>
              <a:buNone/>
            </a:pPr>
            <a:r>
              <a:rPr lang="zh-CN" altLang="en-US" sz="3300" b="1">
                <a:solidFill>
                  <a:srgbClr val="0000CC"/>
                </a:solidFill>
                <a:latin typeface="Times New Roman" pitchFamily="18" charset="0"/>
              </a:rPr>
              <a:t>比较</a:t>
            </a:r>
            <a:r>
              <a:rPr lang="en-US" altLang="zh-CN" sz="3300" b="1">
                <a:solidFill>
                  <a:srgbClr val="0000CC"/>
                </a:solidFill>
                <a:latin typeface="Times New Roman" pitchFamily="18" charset="0"/>
              </a:rPr>
              <a:t>A</a:t>
            </a:r>
            <a:r>
              <a:rPr lang="zh-CN" altLang="en-US" sz="3300" b="1">
                <a:solidFill>
                  <a:srgbClr val="0000CC"/>
                </a:solidFill>
                <a:latin typeface="Times New Roman" pitchFamily="18" charset="0"/>
              </a:rPr>
              <a:t>、</a:t>
            </a:r>
            <a:r>
              <a:rPr lang="en-US" altLang="zh-CN" sz="3300" b="1">
                <a:solidFill>
                  <a:srgbClr val="0000CC"/>
                </a:solidFill>
                <a:latin typeface="Times New Roman" pitchFamily="18" charset="0"/>
              </a:rPr>
              <a:t>B</a:t>
            </a:r>
            <a:r>
              <a:rPr lang="zh-CN" altLang="en-US" sz="3300" b="1">
                <a:solidFill>
                  <a:srgbClr val="0000CC"/>
                </a:solidFill>
                <a:latin typeface="Times New Roman" pitchFamily="18" charset="0"/>
              </a:rPr>
              <a:t>两事物</a:t>
            </a:r>
            <a:r>
              <a:rPr lang="en-US" altLang="zh-CN" sz="3300" b="1">
                <a:solidFill>
                  <a:srgbClr val="0000CC"/>
                </a:solidFill>
                <a:latin typeface="Times New Roman" pitchFamily="18" charset="0"/>
              </a:rPr>
              <a:t>, </a:t>
            </a:r>
            <a:r>
              <a:rPr lang="zh-CN" altLang="en-US" sz="3300" b="1">
                <a:solidFill>
                  <a:srgbClr val="0000CC"/>
                </a:solidFill>
                <a:latin typeface="Times New Roman" pitchFamily="18" charset="0"/>
              </a:rPr>
              <a:t>问其中哪一个较</a:t>
            </a:r>
            <a:r>
              <a:rPr lang="en-US" altLang="zh-CN" sz="3300" b="1">
                <a:solidFill>
                  <a:srgbClr val="0000CC"/>
                </a:solidFill>
                <a:latin typeface="宋体"/>
              </a:rPr>
              <a:t>……</a:t>
            </a:r>
            <a:r>
              <a:rPr lang="zh-CN" altLang="en-US" sz="3300" b="1">
                <a:solidFill>
                  <a:srgbClr val="0000CC"/>
                </a:solidFill>
                <a:latin typeface="Times New Roman" pitchFamily="18" charset="0"/>
              </a:rPr>
              <a:t>时</a:t>
            </a:r>
          </a:p>
          <a:p>
            <a:pPr>
              <a:spcBef>
                <a:spcPct val="40000"/>
              </a:spcBef>
              <a:buFontTx/>
              <a:buNone/>
            </a:pPr>
            <a:r>
              <a:rPr lang="zh-CN" altLang="en-US" sz="3300" b="1">
                <a:solidFill>
                  <a:srgbClr val="0000CC"/>
                </a:solidFill>
                <a:latin typeface="Times New Roman" pitchFamily="18" charset="0"/>
              </a:rPr>
              <a:t>用此句型。如：</a:t>
            </a:r>
          </a:p>
          <a:p>
            <a:pPr>
              <a:spcBef>
                <a:spcPct val="40000"/>
              </a:spcBef>
              <a:buFontTx/>
              <a:buNone/>
            </a:pPr>
            <a:r>
              <a:rPr lang="en-US" altLang="zh-CN" sz="3300" b="1">
                <a:solidFill>
                  <a:srgbClr val="FF0000"/>
                </a:solidFill>
                <a:latin typeface="Times New Roman" pitchFamily="18" charset="0"/>
              </a:rPr>
              <a:t>Which</a:t>
            </a:r>
            <a:r>
              <a:rPr lang="en-US" altLang="zh-CN" sz="3300" b="1">
                <a:latin typeface="Times New Roman" pitchFamily="18" charset="0"/>
              </a:rPr>
              <a:t> T-shirt is nicer, this one or that one? </a:t>
            </a:r>
          </a:p>
          <a:p>
            <a:pPr>
              <a:spcBef>
                <a:spcPct val="40000"/>
              </a:spcBef>
              <a:buFontTx/>
              <a:buNone/>
            </a:pPr>
            <a:r>
              <a:rPr lang="en-US" altLang="zh-CN" sz="3300" b="1">
                <a:solidFill>
                  <a:srgbClr val="FF0000"/>
                </a:solidFill>
                <a:latin typeface="Times New Roman" pitchFamily="18" charset="0"/>
              </a:rPr>
              <a:t>Who is</a:t>
            </a:r>
            <a:r>
              <a:rPr lang="en-US" altLang="zh-CN" sz="3300" b="1">
                <a:latin typeface="Times New Roman" pitchFamily="18" charset="0"/>
              </a:rPr>
              <a:t> more active, Mary or Kate?</a:t>
            </a:r>
          </a:p>
          <a:p>
            <a:pPr>
              <a:spcBef>
                <a:spcPct val="40000"/>
              </a:spcBef>
              <a:buFontTx/>
              <a:buNone/>
            </a:pPr>
            <a:r>
              <a:rPr lang="en-US" altLang="zh-CN" sz="3300" b="1">
                <a:solidFill>
                  <a:srgbClr val="FF0000"/>
                </a:solidFill>
                <a:latin typeface="Times New Roman" pitchFamily="18" charset="0"/>
              </a:rPr>
              <a:t>Which one is</a:t>
            </a:r>
            <a:r>
              <a:rPr lang="en-US" altLang="zh-CN" sz="3300" b="1">
                <a:latin typeface="Times New Roman" pitchFamily="18" charset="0"/>
              </a:rPr>
              <a:t> more popular among students, </a:t>
            </a:r>
          </a:p>
          <a:p>
            <a:pPr>
              <a:spcBef>
                <a:spcPct val="40000"/>
              </a:spcBef>
              <a:buFontTx/>
              <a:buNone/>
            </a:pPr>
            <a:r>
              <a:rPr lang="en-US" altLang="zh-CN" sz="3300" b="1">
                <a:latin typeface="Times New Roman" pitchFamily="18" charset="0"/>
              </a:rPr>
              <a:t>going to concerts or going to movies?</a:t>
            </a:r>
          </a:p>
          <a:p>
            <a:pPr>
              <a:spcBef>
                <a:spcPct val="40000"/>
              </a:spcBef>
              <a:buFontTx/>
              <a:buNone/>
            </a:pPr>
            <a:endParaRPr lang="en-US" altLang="zh-CN" sz="3300" b="1">
              <a:latin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4500" y="549275"/>
            <a:ext cx="8242300" cy="5672138"/>
          </a:xfrm>
          <a:noFill/>
        </p:spPr>
        <p:txBody>
          <a:bodyPr wrap="none"/>
          <a:lstStyle/>
          <a:p>
            <a:pPr marL="476250" indent="-476250" defTabSz="704850">
              <a:lnSpc>
                <a:spcPct val="110000"/>
              </a:lnSpc>
              <a:buFontTx/>
              <a:buNone/>
            </a:pPr>
            <a:r>
              <a:rPr lang="en-US" altLang="zh-CN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6. </a:t>
            </a:r>
            <a:r>
              <a:rPr lang="zh-CN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使用形容词比较级时需注意以下几点：</a:t>
            </a:r>
          </a:p>
          <a:p>
            <a:pPr marL="476250" indent="-476250" defTabSz="704850">
              <a:lnSpc>
                <a:spcPct val="110000"/>
              </a:lnSpc>
              <a:buFontTx/>
              <a:buNone/>
            </a:pPr>
            <a:r>
              <a:rPr lang="en-US" altLang="zh-CN" b="1">
                <a:latin typeface="Times New Roman" pitchFamily="18" charset="0"/>
              </a:rPr>
              <a:t>1) than</a:t>
            </a:r>
            <a:r>
              <a:rPr lang="zh-CN" altLang="en-US" b="1">
                <a:latin typeface="Times New Roman" pitchFamily="18" charset="0"/>
              </a:rPr>
              <a:t>后面接代词时</a:t>
            </a:r>
            <a:r>
              <a:rPr lang="en-US" altLang="zh-CN" b="1">
                <a:latin typeface="Times New Roman" pitchFamily="18" charset="0"/>
              </a:rPr>
              <a:t>, </a:t>
            </a:r>
            <a:r>
              <a:rPr lang="zh-CN" altLang="en-US" b="1">
                <a:latin typeface="Times New Roman" pitchFamily="18" charset="0"/>
              </a:rPr>
              <a:t>一般要用主格形式， </a:t>
            </a:r>
          </a:p>
          <a:p>
            <a:pPr marL="476250" indent="-476250" defTabSz="704850">
              <a:lnSpc>
                <a:spcPct val="110000"/>
              </a:lnSpc>
              <a:buFontTx/>
              <a:buNone/>
            </a:pPr>
            <a:r>
              <a:rPr lang="zh-CN" altLang="en-US" b="1">
                <a:latin typeface="Times New Roman" pitchFamily="18" charset="0"/>
              </a:rPr>
              <a:t>但在口语中也可使用宾格形式。  如：</a:t>
            </a:r>
          </a:p>
          <a:p>
            <a:pPr marL="476250" indent="-476250" defTabSz="704850">
              <a:lnSpc>
                <a:spcPct val="110000"/>
              </a:lnSpc>
              <a:buFontTx/>
              <a:buNone/>
            </a:pPr>
            <a:r>
              <a:rPr lang="en-US" altLang="zh-CN" b="1">
                <a:latin typeface="Times New Roman" pitchFamily="18" charset="0"/>
              </a:rPr>
              <a:t>My brother is taller than I / me.            </a:t>
            </a:r>
          </a:p>
          <a:p>
            <a:pPr marL="476250" indent="-476250" defTabSz="704850">
              <a:lnSpc>
                <a:spcPct val="110000"/>
              </a:lnSpc>
              <a:buFontTx/>
              <a:buNone/>
            </a:pPr>
            <a:r>
              <a:rPr lang="en-US" altLang="zh-CN" b="1">
                <a:solidFill>
                  <a:srgbClr val="0000CC"/>
                </a:solidFill>
                <a:latin typeface="Times New Roman" pitchFamily="18" charset="0"/>
              </a:rPr>
              <a:t>2) </a:t>
            </a:r>
            <a:r>
              <a:rPr lang="zh-CN" altLang="en-US" b="1">
                <a:solidFill>
                  <a:srgbClr val="0000CC"/>
                </a:solidFill>
                <a:latin typeface="Times New Roman" pitchFamily="18" charset="0"/>
              </a:rPr>
              <a:t>当需要表示一方超过另一方的程度时，</a:t>
            </a:r>
          </a:p>
          <a:p>
            <a:pPr marL="476250" indent="-476250" defTabSz="704850">
              <a:lnSpc>
                <a:spcPct val="110000"/>
              </a:lnSpc>
              <a:buFontTx/>
              <a:buNone/>
            </a:pPr>
            <a:r>
              <a:rPr lang="zh-CN" altLang="en-US" b="1">
                <a:solidFill>
                  <a:srgbClr val="0000CC"/>
                </a:solidFill>
                <a:latin typeface="Times New Roman" pitchFamily="18" charset="0"/>
              </a:rPr>
              <a:t>可以用</a:t>
            </a:r>
            <a:r>
              <a:rPr lang="en-US" altLang="zh-CN" b="1">
                <a:solidFill>
                  <a:srgbClr val="0000CC"/>
                </a:solidFill>
                <a:latin typeface="Times New Roman" pitchFamily="18" charset="0"/>
              </a:rPr>
              <a:t>much, a lot, a little, a bit, even, still</a:t>
            </a:r>
          </a:p>
          <a:p>
            <a:pPr marL="476250" indent="-476250" defTabSz="704850">
              <a:lnSpc>
                <a:spcPct val="110000"/>
              </a:lnSpc>
              <a:buFontTx/>
              <a:buNone/>
            </a:pPr>
            <a:r>
              <a:rPr lang="zh-CN" altLang="en-US" b="1">
                <a:solidFill>
                  <a:srgbClr val="0000CC"/>
                </a:solidFill>
                <a:latin typeface="Times New Roman" pitchFamily="18" charset="0"/>
              </a:rPr>
              <a:t>等来修饰形容词比较级。注意</a:t>
            </a:r>
            <a:r>
              <a:rPr lang="en-US" altLang="zh-CN" b="1">
                <a:solidFill>
                  <a:srgbClr val="0000CC"/>
                </a:solidFill>
                <a:latin typeface="Times New Roman" pitchFamily="18" charset="0"/>
              </a:rPr>
              <a:t>: </a:t>
            </a:r>
            <a:r>
              <a:rPr lang="zh-CN" altLang="en-US" b="1">
                <a:solidFill>
                  <a:srgbClr val="0000CC"/>
                </a:solidFill>
                <a:latin typeface="Times New Roman" pitchFamily="18" charset="0"/>
              </a:rPr>
              <a:t>比较级不</a:t>
            </a:r>
          </a:p>
          <a:p>
            <a:pPr marL="476250" indent="-476250" defTabSz="704850">
              <a:lnSpc>
                <a:spcPct val="110000"/>
              </a:lnSpc>
              <a:buFontTx/>
              <a:buNone/>
            </a:pPr>
            <a:r>
              <a:rPr lang="zh-CN" altLang="en-US" b="1">
                <a:solidFill>
                  <a:srgbClr val="0000CC"/>
                </a:solidFill>
                <a:latin typeface="Times New Roman" pitchFamily="18" charset="0"/>
              </a:rPr>
              <a:t>能用</a:t>
            </a:r>
            <a:r>
              <a:rPr lang="en-US" altLang="zh-CN" b="1">
                <a:solidFill>
                  <a:srgbClr val="0000CC"/>
                </a:solidFill>
                <a:latin typeface="Times New Roman" pitchFamily="18" charset="0"/>
              </a:rPr>
              <a:t>very, so, too, quite</a:t>
            </a:r>
            <a:r>
              <a:rPr lang="zh-CN" altLang="en-US" b="1">
                <a:solidFill>
                  <a:srgbClr val="0000CC"/>
                </a:solidFill>
                <a:latin typeface="Times New Roman" pitchFamily="18" charset="0"/>
              </a:rPr>
              <a:t>等修饰。如：</a:t>
            </a:r>
          </a:p>
          <a:p>
            <a:pPr marL="476250" indent="-476250" defTabSz="704850">
              <a:lnSpc>
                <a:spcPct val="110000"/>
              </a:lnSpc>
              <a:buFontTx/>
              <a:buNone/>
            </a:pPr>
            <a:r>
              <a:rPr lang="zh-CN" altLang="en-US" b="1">
                <a:latin typeface="Times New Roman" pitchFamily="18" charset="0"/>
              </a:rPr>
              <a:t>   </a:t>
            </a:r>
            <a:r>
              <a:rPr lang="en-US" altLang="zh-CN" b="1">
                <a:latin typeface="Times New Roman" pitchFamily="18" charset="0"/>
              </a:rPr>
              <a:t>He is </a:t>
            </a:r>
            <a:r>
              <a:rPr lang="en-US" altLang="zh-CN" b="1">
                <a:solidFill>
                  <a:srgbClr val="FF0000"/>
                </a:solidFill>
                <a:latin typeface="Times New Roman" pitchFamily="18" charset="0"/>
              </a:rPr>
              <a:t>much more serious than</a:t>
            </a:r>
            <a:r>
              <a:rPr lang="en-US" altLang="zh-CN" b="1">
                <a:solidFill>
                  <a:srgbClr val="FF0066"/>
                </a:solidFill>
                <a:latin typeface="Times New Roman" pitchFamily="18" charset="0"/>
              </a:rPr>
              <a:t> </a:t>
            </a:r>
            <a:r>
              <a:rPr lang="en-US" altLang="zh-CN" b="1">
                <a:latin typeface="Times New Roman" pitchFamily="18" charset="0"/>
              </a:rPr>
              <a:t>Sam.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819150"/>
            <a:ext cx="8229600" cy="4140200"/>
          </a:xfrm>
          <a:noFill/>
        </p:spPr>
        <p:txBody>
          <a:bodyPr wrap="none"/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altLang="zh-CN" b="1">
                <a:solidFill>
                  <a:srgbClr val="0000CC"/>
                </a:solidFill>
                <a:latin typeface="Times New Roman" pitchFamily="18" charset="0"/>
              </a:rPr>
              <a:t>3) </a:t>
            </a:r>
            <a:r>
              <a:rPr lang="zh-CN" altLang="en-US" b="1">
                <a:solidFill>
                  <a:srgbClr val="0000CC"/>
                </a:solidFill>
                <a:latin typeface="Times New Roman" pitchFamily="18" charset="0"/>
              </a:rPr>
              <a:t>形容词比较级后面往往用连词</a:t>
            </a:r>
            <a:r>
              <a:rPr lang="en-US" altLang="zh-CN" b="1">
                <a:solidFill>
                  <a:srgbClr val="0000CC"/>
                </a:solidFill>
                <a:latin typeface="Times New Roman" pitchFamily="18" charset="0"/>
              </a:rPr>
              <a:t>than</a:t>
            </a:r>
            <a:r>
              <a:rPr lang="zh-CN" altLang="en-US" b="1">
                <a:solidFill>
                  <a:srgbClr val="0000CC"/>
                </a:solidFill>
                <a:latin typeface="Times New Roman" pitchFamily="18" charset="0"/>
              </a:rPr>
              <a:t>连接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zh-CN" altLang="en-US" b="1">
                <a:solidFill>
                  <a:srgbClr val="0000CC"/>
                </a:solidFill>
                <a:latin typeface="Times New Roman" pitchFamily="18" charset="0"/>
              </a:rPr>
              <a:t>另一个比较的人或事物</a:t>
            </a:r>
            <a:r>
              <a:rPr lang="en-US" altLang="zh-CN" b="1">
                <a:solidFill>
                  <a:srgbClr val="0000CC"/>
                </a:solidFill>
                <a:latin typeface="Times New Roman" pitchFamily="18" charset="0"/>
              </a:rPr>
              <a:t>, </a:t>
            </a:r>
            <a:r>
              <a:rPr lang="zh-CN" altLang="en-US" b="1">
                <a:solidFill>
                  <a:srgbClr val="0000CC"/>
                </a:solidFill>
                <a:latin typeface="Times New Roman" pitchFamily="18" charset="0"/>
              </a:rPr>
              <a:t>但在上下文明确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zh-CN" altLang="en-US" b="1">
                <a:solidFill>
                  <a:srgbClr val="0000CC"/>
                </a:solidFill>
                <a:latin typeface="Times New Roman" pitchFamily="18" charset="0"/>
              </a:rPr>
              <a:t>的情况下</a:t>
            </a:r>
            <a:r>
              <a:rPr lang="en-US" altLang="zh-CN" b="1">
                <a:solidFill>
                  <a:srgbClr val="0000CC"/>
                </a:solidFill>
                <a:latin typeface="Times New Roman" pitchFamily="18" charset="0"/>
              </a:rPr>
              <a:t>, </a:t>
            </a:r>
            <a:r>
              <a:rPr lang="zh-CN" altLang="en-US" b="1">
                <a:solidFill>
                  <a:srgbClr val="0000CC"/>
                </a:solidFill>
                <a:latin typeface="Times New Roman" pitchFamily="18" charset="0"/>
              </a:rPr>
              <a:t>形容词比较级可单独使用。如：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My sister is tall, but my aunt is </a:t>
            </a:r>
            <a:r>
              <a:rPr lang="en-US" altLang="zh-CN" b="1">
                <a:solidFill>
                  <a:srgbClr val="FF0000"/>
                </a:solidFill>
                <a:latin typeface="Times New Roman" pitchFamily="18" charset="0"/>
              </a:rPr>
              <a:t>taller</a:t>
            </a:r>
            <a:r>
              <a:rPr lang="en-US" altLang="zh-CN" b="1">
                <a:latin typeface="Times New Roman" pitchFamily="18" charset="0"/>
              </a:rPr>
              <a:t>.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zh-CN" altLang="en-US" b="1">
                <a:latin typeface="Times New Roman" pitchFamily="18" charset="0"/>
              </a:rPr>
              <a:t>我姐姐个子高</a:t>
            </a:r>
            <a:r>
              <a:rPr lang="en-US" altLang="zh-CN" b="1">
                <a:latin typeface="Times New Roman" pitchFamily="18" charset="0"/>
              </a:rPr>
              <a:t>, </a:t>
            </a:r>
            <a:r>
              <a:rPr lang="zh-CN" altLang="en-US" b="1">
                <a:latin typeface="Times New Roman" pitchFamily="18" charset="0"/>
              </a:rPr>
              <a:t>但我姑姑个子更高。</a:t>
            </a:r>
          </a:p>
          <a:p>
            <a:pPr>
              <a:spcBef>
                <a:spcPct val="50000"/>
              </a:spcBef>
              <a:buFontTx/>
              <a:buNone/>
            </a:pPr>
            <a:endParaRPr lang="en-US" altLang="zh-CN" b="1">
              <a:latin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2349500"/>
            <a:ext cx="8229600" cy="1800225"/>
          </a:xfrm>
        </p:spPr>
        <p:txBody>
          <a:bodyPr/>
          <a:lstStyle/>
          <a:p>
            <a:r>
              <a:rPr lang="en-US" altLang="zh-CN" sz="11400" b="1">
                <a:solidFill>
                  <a:srgbClr val="003399"/>
                </a:solidFill>
                <a:latin typeface="RockoUltraFLF" charset="0"/>
              </a:rPr>
              <a:t>Exercise</a:t>
            </a: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36588" y="369888"/>
            <a:ext cx="2782887" cy="957262"/>
          </a:xfrm>
          <a:noFill/>
        </p:spPr>
        <p:txBody>
          <a:bodyPr wrap="none"/>
          <a:lstStyle/>
          <a:p>
            <a:pPr algn="l"/>
            <a:r>
              <a:rPr lang="zh-CN" altLang="en-US" b="1">
                <a:solidFill>
                  <a:srgbClr val="0000CC"/>
                </a:solidFill>
                <a:ea typeface="黑体" pitchFamily="49" charset="-122"/>
              </a:rPr>
              <a:t>一、词汇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wrap="none"/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1. I'm tall but my sister is ________(short).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2. My mother has long hair, and my sister has 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 ________ (long) hair.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3.This little baby is _________________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(outgoing) than that one.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5051425" y="1538288"/>
            <a:ext cx="20161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92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85863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78000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370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shorter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925513" y="2978150"/>
            <a:ext cx="1633537" cy="592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92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85863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78000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370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longer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4283075" y="3698875"/>
            <a:ext cx="3070225" cy="592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92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85863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78000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370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more outgoing</a:t>
            </a:r>
            <a:r>
              <a:rPr lang="en-US" altLang="zh-CN" sz="3200" b="1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utoUpdateAnimBg="0"/>
      <p:bldP spid="24581" grpId="0" autoUpdateAnimBg="0"/>
      <p:bldP spid="24582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857750"/>
          </a:xfrm>
          <a:noFill/>
        </p:spPr>
        <p:txBody>
          <a:bodyPr wrap="none"/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4. In some ways we look the same, in some 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 ways we look ____________(</a:t>
            </a:r>
            <a:r>
              <a:rPr lang="zh-CN" altLang="en-US" b="1">
                <a:latin typeface="Times New Roman" pitchFamily="18" charset="0"/>
              </a:rPr>
              <a:t>不同</a:t>
            </a:r>
            <a:r>
              <a:rPr lang="en-US" altLang="zh-CN" b="1">
                <a:latin typeface="Times New Roman" pitchFamily="18" charset="0"/>
              </a:rPr>
              <a:t>).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5. Ann is a very ____________(</a:t>
            </a:r>
            <a:r>
              <a:rPr lang="zh-CN" altLang="en-US" b="1">
                <a:latin typeface="Times New Roman" pitchFamily="18" charset="0"/>
              </a:rPr>
              <a:t>安静的</a:t>
            </a:r>
            <a:r>
              <a:rPr lang="en-US" altLang="zh-CN" b="1">
                <a:latin typeface="Times New Roman" pitchFamily="18" charset="0"/>
              </a:rPr>
              <a:t>) girl,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 she hardly makes noise.</a:t>
            </a:r>
          </a:p>
          <a:p>
            <a:pPr>
              <a:spcBef>
                <a:spcPct val="50000"/>
              </a:spcBef>
            </a:pPr>
            <a:endParaRPr lang="en-US" altLang="zh-CN" b="1">
              <a:latin typeface="Times New Roman" pitchFamily="18" charset="0"/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611563" y="1989138"/>
            <a:ext cx="2112962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92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85863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78000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370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different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995738" y="2708275"/>
            <a:ext cx="1536700" cy="592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92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85863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78000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370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quiet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utoUpdateAnimBg="0"/>
      <p:bldP spid="25604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4500" y="1358900"/>
            <a:ext cx="8447088" cy="4860925"/>
          </a:xfrm>
          <a:noFill/>
        </p:spPr>
        <p:txBody>
          <a:bodyPr wrap="none"/>
          <a:lstStyle/>
          <a:p>
            <a:pPr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1. The twins ______ lovely girls.</a:t>
            </a:r>
          </a:p>
          <a:p>
            <a:pPr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A. are all		B. are both	C. both are</a:t>
            </a:r>
          </a:p>
          <a:p>
            <a:pPr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2. I like drawing and I am good _____ it.</a:t>
            </a:r>
          </a:p>
          <a:p>
            <a:pPr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A. in	         B. on	       C. at</a:t>
            </a:r>
          </a:p>
          <a:p>
            <a:pPr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3. That boxer is _______ than others.</a:t>
            </a:r>
          </a:p>
          <a:p>
            <a:pPr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A. more athletic	B. athleticer</a:t>
            </a:r>
          </a:p>
          <a:p>
            <a:pPr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C. much athletic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444500" y="549275"/>
            <a:ext cx="3743325" cy="72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92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85863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78000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370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zh-CN" altLang="en-US" sz="4100" b="1">
                <a:solidFill>
                  <a:srgbClr val="0000CC"/>
                </a:solidFill>
                <a:ea typeface="黑体" pitchFamily="49" charset="-122"/>
              </a:rPr>
              <a:t>二、单项选择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3324225" y="1358900"/>
            <a:ext cx="671513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92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85863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78000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370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B</a:t>
            </a:r>
            <a:r>
              <a:rPr lang="en-US" altLang="zh-CN"/>
              <a:t> 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7261225" y="2619375"/>
            <a:ext cx="669925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92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85863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78000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370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C 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4187825" y="3968750"/>
            <a:ext cx="960438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92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85863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78000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370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utoUpdateAnimBg="0"/>
      <p:bldP spid="26629" grpId="0" autoUpdateAnimBg="0"/>
      <p:bldP spid="26630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4500" y="909638"/>
            <a:ext cx="8229600" cy="4138612"/>
          </a:xfrm>
          <a:noFill/>
        </p:spPr>
        <p:txBody>
          <a:bodyPr wrap="none"/>
          <a:lstStyle/>
          <a:p>
            <a:pPr>
              <a:spcBef>
                <a:spcPct val="40000"/>
              </a:spcBef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4. She is three years _______ than I am.</a:t>
            </a:r>
          </a:p>
          <a:p>
            <a:pPr>
              <a:spcBef>
                <a:spcPct val="40000"/>
              </a:spcBef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    A. old		B. more old	C. older</a:t>
            </a:r>
          </a:p>
          <a:p>
            <a:pPr>
              <a:spcBef>
                <a:spcPct val="40000"/>
              </a:spcBef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5. I think a good friend should make me</a:t>
            </a:r>
          </a:p>
          <a:p>
            <a:pPr>
              <a:spcBef>
                <a:spcPct val="40000"/>
              </a:spcBef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    ____.</a:t>
            </a:r>
          </a:p>
          <a:p>
            <a:pPr>
              <a:spcBef>
                <a:spcPct val="40000"/>
              </a:spcBef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   A. laugh	B. laughing	C. to laugh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5051425" y="909638"/>
            <a:ext cx="76835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92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85863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78000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370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C 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020763" y="3159125"/>
            <a:ext cx="574675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92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85863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78000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370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autoUpdateAnimBg="0"/>
      <p:bldP spid="27652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728663"/>
            <a:ext cx="8229600" cy="53975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6. -- Which of the caps will you take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    --I’ll take _______.one for my father the other for my brother.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    A.neither B.both C.all</a:t>
            </a:r>
            <a:r>
              <a:rPr lang="en-US" altLang="zh-CN"/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/>
              <a:t>                            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7. Sam looks like his Dad. They are ______ tall.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    A. either B. any C. all D. both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                                    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3419475" y="1268413"/>
            <a:ext cx="576263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92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85863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78000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370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B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1212850" y="3968750"/>
            <a:ext cx="574675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92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85863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78000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370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autoUpdateAnimBg="0"/>
      <p:bldP spid="28676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88913"/>
            <a:ext cx="8231188" cy="900112"/>
          </a:xfrm>
        </p:spPr>
        <p:txBody>
          <a:bodyPr/>
          <a:lstStyle/>
          <a:p>
            <a:r>
              <a:rPr lang="zh-CN" altLang="en-US" sz="41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49" charset="-122"/>
              </a:rPr>
              <a:t>用形容词的适当形式填空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7163" y="1089025"/>
            <a:ext cx="8829675" cy="452755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3500" b="1">
                <a:solidFill>
                  <a:srgbClr val="0000CC"/>
                </a:solidFill>
                <a:latin typeface="Times New Roman" pitchFamily="18" charset="0"/>
              </a:rPr>
              <a:t>1.  Sam has ______ (long) hair than Tom.</a:t>
            </a:r>
          </a:p>
          <a:p>
            <a:pPr>
              <a:buFontTx/>
              <a:buNone/>
            </a:pPr>
            <a:r>
              <a:rPr lang="en-US" altLang="zh-CN" sz="3500" b="1">
                <a:solidFill>
                  <a:srgbClr val="0000CC"/>
                </a:solidFill>
                <a:latin typeface="Times New Roman" pitchFamily="18" charset="0"/>
              </a:rPr>
              <a:t>2. Tom is ______ (calm) than Sam.</a:t>
            </a:r>
          </a:p>
          <a:p>
            <a:pPr>
              <a:buFontTx/>
              <a:buNone/>
            </a:pPr>
            <a:r>
              <a:rPr lang="en-US" altLang="zh-CN" sz="3500" b="1">
                <a:solidFill>
                  <a:srgbClr val="0000CC"/>
                </a:solidFill>
                <a:latin typeface="Times New Roman" pitchFamily="18" charset="0"/>
              </a:rPr>
              <a:t>3. Tina is ______(tall) and  _____( wild) than Tara.</a:t>
            </a:r>
          </a:p>
          <a:p>
            <a:pPr>
              <a:buFontTx/>
              <a:buNone/>
            </a:pPr>
            <a:r>
              <a:rPr lang="en-US" altLang="zh-CN" sz="3500" b="1">
                <a:solidFill>
                  <a:srgbClr val="0000CC"/>
                </a:solidFill>
                <a:latin typeface="Times New Roman" pitchFamily="18" charset="0"/>
              </a:rPr>
              <a:t>4. Paul is ______ (short) and ______(heavy) than Pedro.</a:t>
            </a:r>
          </a:p>
          <a:p>
            <a:pPr>
              <a:buFontTx/>
              <a:buNone/>
            </a:pPr>
            <a:r>
              <a:rPr lang="en-US" altLang="zh-CN" sz="3500" b="1">
                <a:solidFill>
                  <a:srgbClr val="0000CC"/>
                </a:solidFill>
                <a:latin typeface="Times New Roman" pitchFamily="18" charset="0"/>
              </a:rPr>
              <a:t>5. I’m _______(funny) than Tara.</a:t>
            </a:r>
          </a:p>
          <a:p>
            <a:pPr>
              <a:buFontTx/>
              <a:buNone/>
            </a:pPr>
            <a:r>
              <a:rPr lang="en-US" altLang="zh-CN" sz="3500" b="1">
                <a:solidFill>
                  <a:srgbClr val="0000CC"/>
                </a:solidFill>
                <a:latin typeface="Times New Roman" pitchFamily="18" charset="0"/>
              </a:rPr>
              <a:t>6. Tara is ____________( serious) than Tina. 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555875" y="1089025"/>
            <a:ext cx="2014538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92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85863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78000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370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longer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5532438" y="2349500"/>
            <a:ext cx="2014537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92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85863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78000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370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wilder 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173288" y="2349500"/>
            <a:ext cx="2014537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92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85863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78000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370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taller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500188" y="4689475"/>
            <a:ext cx="2014537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92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85863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78000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370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funnier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2076450" y="3517900"/>
            <a:ext cx="2014538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92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85863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78000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370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shorter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5916613" y="3429000"/>
            <a:ext cx="2014537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92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85863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78000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370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heavier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2268538" y="1628775"/>
            <a:ext cx="2014537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92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85863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78000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370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calmer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2268538" y="5319713"/>
            <a:ext cx="2974975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92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85863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78000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370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more serious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utoUpdateAnimBg="0"/>
      <p:bldP spid="7173" grpId="0" autoUpdateAnimBg="0"/>
      <p:bldP spid="7174" grpId="0" autoUpdateAnimBg="0"/>
      <p:bldP spid="7175" grpId="0" autoUpdateAnimBg="0"/>
      <p:bldP spid="7176" grpId="0" autoUpdateAnimBg="0"/>
      <p:bldP spid="7177" grpId="0" autoUpdateAnimBg="0"/>
      <p:bldP spid="7178" grpId="0" autoUpdateAnimBg="0"/>
      <p:bldP spid="7179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728663"/>
            <a:ext cx="8229600" cy="5761037"/>
          </a:xfrm>
        </p:spPr>
        <p:txBody>
          <a:bodyPr/>
          <a:lstStyle/>
          <a:p>
            <a:pPr marL="476250" indent="-476250" defTabSz="704850">
              <a:lnSpc>
                <a:spcPct val="90000"/>
              </a:lnSpc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8. There are many tall buildings on ________ sides of the street.</a:t>
            </a:r>
          </a:p>
          <a:p>
            <a:pPr marL="476250" indent="-476250" defTabSz="704850">
              <a:lnSpc>
                <a:spcPct val="90000"/>
              </a:lnSpc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        A. either   B. all    C. both</a:t>
            </a:r>
            <a:r>
              <a:rPr lang="en-US" altLang="zh-CN" sz="3500"/>
              <a:t> </a:t>
            </a:r>
          </a:p>
          <a:p>
            <a:pPr marL="476250" indent="-476250" defTabSz="704850">
              <a:lnSpc>
                <a:spcPct val="90000"/>
              </a:lnSpc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                                   </a:t>
            </a:r>
          </a:p>
          <a:p>
            <a:pPr marL="476250" indent="-476250" defTabSz="704850">
              <a:lnSpc>
                <a:spcPct val="90000"/>
              </a:lnSpc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9. ___Lily ___ Lucy may go with you because one of them must stay at home.</a:t>
            </a:r>
          </a:p>
          <a:p>
            <a:pPr marL="476250" indent="-476250" defTabSz="704850">
              <a:lnSpc>
                <a:spcPct val="90000"/>
              </a:lnSpc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       A. Not, but         B. Neither, nor	</a:t>
            </a:r>
          </a:p>
          <a:p>
            <a:pPr marL="476250" indent="-476250" defTabSz="704850">
              <a:lnSpc>
                <a:spcPct val="90000"/>
              </a:lnSpc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       C. Both, and	   D. Either, or</a:t>
            </a:r>
          </a:p>
          <a:p>
            <a:pPr marL="476250" indent="-476250" defTabSz="704850">
              <a:lnSpc>
                <a:spcPct val="90000"/>
              </a:lnSpc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                                              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882775" y="1179513"/>
            <a:ext cx="576263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92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85863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78000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370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C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1020763" y="2798763"/>
            <a:ext cx="5746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92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85863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78000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370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utoUpdateAnimBg="0"/>
      <p:bldP spid="29700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2850" y="909638"/>
            <a:ext cx="6105525" cy="717550"/>
          </a:xfrm>
        </p:spPr>
        <p:txBody>
          <a:bodyPr/>
          <a:lstStyle/>
          <a:p>
            <a:r>
              <a:rPr lang="en-US" altLang="zh-CN" sz="4500" b="1">
                <a:solidFill>
                  <a:srgbClr val="0000CC"/>
                </a:solidFill>
                <a:latin typeface="RockoUltraFLF" charset="0"/>
              </a:rPr>
              <a:t>Homework</a:t>
            </a:r>
            <a:r>
              <a:rPr lang="en-US" altLang="zh-CN" sz="4500" b="1">
                <a:solidFill>
                  <a:srgbClr val="000066"/>
                </a:solidFill>
              </a:rPr>
              <a:t> 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4500" y="1898650"/>
            <a:ext cx="8350250" cy="2951163"/>
          </a:xfrm>
          <a:noFill/>
        </p:spPr>
        <p:txBody>
          <a:bodyPr wrap="none"/>
          <a:lstStyle/>
          <a:p>
            <a:pPr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1. Make an adjective word list including 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    all the adjective words you know.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2. Write a short passage to compare you 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    and your best friend.</a:t>
            </a:r>
            <a:r>
              <a:rPr lang="en-US" altLang="zh-CN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20763" y="547688"/>
            <a:ext cx="6910387" cy="2070100"/>
          </a:xfrm>
          <a:ln/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lIns="91435" tIns="45717" rIns="91435" bIns="45717"/>
          <a:lstStyle/>
          <a:p>
            <a:r>
              <a:rPr lang="en-US" altLang="zh-CN" sz="10400" b="1">
                <a:solidFill>
                  <a:srgbClr val="0000CC"/>
                </a:solidFill>
                <a:latin typeface="RockoUltraFLF" charset="0"/>
              </a:rPr>
              <a:t>Bye-bye</a:t>
            </a:r>
            <a:r>
              <a:rPr lang="en-US" altLang="zh-CN" sz="10400" b="1">
                <a:solidFill>
                  <a:srgbClr val="000066"/>
                </a:solidFill>
              </a:rPr>
              <a:t> </a:t>
            </a:r>
          </a:p>
        </p:txBody>
      </p:sp>
    </p:spTree>
  </p:cSld>
  <p:clrMapOvr>
    <a:masterClrMapping/>
  </p:clrMapOvr>
  <p:transition>
    <p:split orient="vert"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section A 3a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175" y="2079625"/>
            <a:ext cx="3457575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 descr="section A 3a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513" y="2079625"/>
            <a:ext cx="3262312" cy="392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539750" y="549275"/>
            <a:ext cx="7967663" cy="1008063"/>
          </a:xfrm>
          <a:noFill/>
          <a:ln/>
        </p:spPr>
        <p:txBody>
          <a:bodyPr wrap="none" lIns="91435" tIns="45717" rIns="91435" bIns="45717"/>
          <a:lstStyle/>
          <a:p>
            <a:pPr algn="l"/>
            <a:r>
              <a:rPr lang="en-US" altLang="zh-CN" sz="4100" b="1">
                <a:solidFill>
                  <a:srgbClr val="FF0000"/>
                </a:solidFill>
              </a:rPr>
              <a:t>3a.</a:t>
            </a:r>
            <a:r>
              <a:rPr lang="en-US" altLang="zh-CN" sz="3800" b="1">
                <a:solidFill>
                  <a:srgbClr val="0000CC"/>
                </a:solidFill>
              </a:rPr>
              <a:t>Read the article. Write “T”, “F” </a:t>
            </a:r>
            <a:br>
              <a:rPr lang="en-US" altLang="zh-CN" sz="3800" b="1">
                <a:solidFill>
                  <a:srgbClr val="0000CC"/>
                </a:solidFill>
              </a:rPr>
            </a:br>
            <a:r>
              <a:rPr lang="en-US" altLang="zh-CN" sz="3800" b="1">
                <a:solidFill>
                  <a:srgbClr val="0000CC"/>
                </a:solidFill>
              </a:rPr>
              <a:t>or “DK” (for don’t know).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2413" y="730250"/>
            <a:ext cx="8229600" cy="5580063"/>
          </a:xfrm>
          <a:noFill/>
        </p:spPr>
        <p:txBody>
          <a:bodyPr wrap="none"/>
          <a:lstStyle/>
          <a:p>
            <a:pPr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1. Liu Li has more than one sister.</a:t>
            </a:r>
          </a:p>
          <a:p>
            <a:pPr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2. Liu Li and Liu Ying have some things </a:t>
            </a:r>
          </a:p>
          <a:p>
            <a:pPr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    in common.</a:t>
            </a:r>
          </a:p>
          <a:p>
            <a:pPr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3. Liu Ying is not as good at sports as </a:t>
            </a:r>
          </a:p>
          <a:p>
            <a:pPr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    her sister.</a:t>
            </a:r>
          </a:p>
          <a:p>
            <a:pPr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4. Liu Ying talks more than Liu Li.</a:t>
            </a:r>
          </a:p>
          <a:p>
            <a:pPr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5. Liu Ying’s favorite subject is physics.</a:t>
            </a:r>
          </a:p>
          <a:p>
            <a:pPr>
              <a:buFontTx/>
              <a:buNone/>
            </a:pPr>
            <a:r>
              <a:rPr lang="en-US" altLang="zh-CN" sz="3500" b="1">
                <a:latin typeface="Times New Roman" pitchFamily="18" charset="0"/>
              </a:rPr>
              <a:t>6. Both girls go to lots of parties.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7258050" y="819150"/>
            <a:ext cx="1009650" cy="54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5" tIns="45717" rIns="91435" bIns="45717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2813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DK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875463" y="5319713"/>
            <a:ext cx="1009650" cy="54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5" tIns="45717" rIns="91435" bIns="45717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2813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DK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8135938" y="4689475"/>
            <a:ext cx="1008062" cy="54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5" tIns="45717" rIns="91435" bIns="45717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2813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F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7451725" y="3968750"/>
            <a:ext cx="719138" cy="62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5" tIns="45717" rIns="91435" bIns="45717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2813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T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035300" y="3429000"/>
            <a:ext cx="538163" cy="62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5" tIns="45717" rIns="91435" bIns="45717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2813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F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3130550" y="2079625"/>
            <a:ext cx="1006475" cy="62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5" tIns="45717" rIns="91435" bIns="45717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2813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utoUpdateAnimBg="0"/>
      <p:bldP spid="9220" grpId="0" autoUpdateAnimBg="0"/>
      <p:bldP spid="9221" grpId="0" autoUpdateAnimBg="0"/>
      <p:bldP spid="9222" grpId="0" autoUpdateAnimBg="0"/>
      <p:bldP spid="9223" grpId="0" autoUpdateAnimBg="0"/>
      <p:bldP spid="9224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731838" y="549275"/>
            <a:ext cx="7491412" cy="990600"/>
          </a:xfrm>
        </p:spPr>
        <p:txBody>
          <a:bodyPr/>
          <a:lstStyle/>
          <a:p>
            <a:r>
              <a:rPr lang="en-US" altLang="zh-CN" sz="4500" b="1">
                <a:solidFill>
                  <a:srgbClr val="FF0000"/>
                </a:solidFill>
              </a:rPr>
              <a:t>3b. </a:t>
            </a:r>
            <a:r>
              <a:rPr lang="en-US" altLang="zh-CN" sz="4500" b="1">
                <a:solidFill>
                  <a:srgbClr val="0000CC"/>
                </a:solidFill>
              </a:rPr>
              <a:t>Pairwork</a:t>
            </a:r>
          </a:p>
        </p:txBody>
      </p:sp>
      <p:pic>
        <p:nvPicPr>
          <p:cNvPr id="10243" name="Picture 3" descr="FAMILY~INTERNET"/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842260">
            <a:off x="925513" y="1628775"/>
            <a:ext cx="2717800" cy="30400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4" name="Picture 4" descr="Family-&amp;-Waterfall-742498"/>
          <p:cNvPicPr>
            <a:picLocks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0851421">
            <a:off x="4344988" y="1562100"/>
            <a:ext cx="3871912" cy="2851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444500" y="4870450"/>
            <a:ext cx="8158163" cy="143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8515" tIns="59258" rIns="118515" bIns="59258"/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92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85863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78000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370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100" b="1">
                <a:latin typeface="Times New Roman" pitchFamily="18" charset="0"/>
              </a:rPr>
              <a:t>This is Mr Green’s family. That is Mr Smith’s</a:t>
            </a:r>
          </a:p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100" b="1">
                <a:latin typeface="Times New Roman" pitchFamily="18" charset="0"/>
              </a:rPr>
              <a:t> family. Mr Green is </a:t>
            </a: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heavier</a:t>
            </a:r>
            <a:r>
              <a:rPr lang="en-US" altLang="zh-CN" sz="3100" b="1">
                <a:latin typeface="Times New Roman" pitchFamily="18" charset="0"/>
              </a:rPr>
              <a:t> than Mr Smith.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549275"/>
            <a:ext cx="8229600" cy="1143000"/>
          </a:xfrm>
        </p:spPr>
        <p:txBody>
          <a:bodyPr/>
          <a:lstStyle/>
          <a:p>
            <a:pPr algn="l"/>
            <a:r>
              <a:rPr lang="en-US" altLang="zh-CN" sz="4100" b="1">
                <a:solidFill>
                  <a:srgbClr val="0000CC"/>
                </a:solidFill>
              </a:rPr>
              <a:t>4. The Same and Different</a:t>
            </a:r>
            <a:r>
              <a:rPr lang="en-US" altLang="zh-CN" sz="4100" b="1">
                <a:solidFill>
                  <a:schemeClr val="accent2"/>
                </a:solidFill>
              </a:rPr>
              <a:t> </a:t>
            </a:r>
          </a:p>
        </p:txBody>
      </p:sp>
      <p:pic>
        <p:nvPicPr>
          <p:cNvPr id="11267" name="Picture 3" descr="section A 4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3" y="2079625"/>
            <a:ext cx="4251325" cy="269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 descr="section A 4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588" y="2889250"/>
            <a:ext cx="4413250" cy="323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Group 2"/>
          <p:cNvGraphicFramePr>
            <a:graphicFrameLocks noGrp="1"/>
          </p:cNvGraphicFramePr>
          <p:nvPr>
            <p:ph/>
          </p:nvPr>
        </p:nvGraphicFramePr>
        <p:xfrm>
          <a:off x="444500" y="819150"/>
          <a:ext cx="8229600" cy="5432425"/>
        </p:xfrm>
        <a:graphic>
          <a:graphicData uri="http://schemas.openxmlformats.org/drawingml/2006/table">
            <a:tbl>
              <a:tblPr/>
              <a:tblGrid>
                <a:gridCol w="4116388"/>
                <a:gridCol w="4113212"/>
              </a:tblGrid>
              <a:tr h="647700">
                <a:tc>
                  <a:txBody>
                    <a:bodyPr/>
                    <a:lstStyle/>
                    <a:p>
                      <a:pPr marL="0" marR="0" lvl="0" indent="0" algn="ctr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The same </a:t>
                      </a:r>
                    </a:p>
                  </a:txBody>
                  <a:tcPr marL="118515" marR="118515" marT="59258" marB="5925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Different </a:t>
                      </a:r>
                    </a:p>
                  </a:txBody>
                  <a:tcPr marL="118515" marR="118515" marT="59258" marB="592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2625"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We’re both girls. </a:t>
                      </a:r>
                    </a:p>
                  </a:txBody>
                  <a:tcPr marL="118515" marR="118515" marT="59258" marB="5925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I’m taller than she is. </a:t>
                      </a:r>
                    </a:p>
                  </a:txBody>
                  <a:tcPr marL="118515" marR="118515" marT="59258" marB="592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We both have black hair.</a:t>
                      </a:r>
                    </a:p>
                  </a:txBody>
                  <a:tcPr marL="118515" marR="118515" marT="59258" marB="5925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My hair is shorter than hers. </a:t>
                      </a:r>
                    </a:p>
                  </a:txBody>
                  <a:tcPr marL="118515" marR="118515" marT="59258" marB="592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We both like sports.</a:t>
                      </a:r>
                    </a:p>
                  </a:txBody>
                  <a:tcPr marL="118515" marR="118515" marT="59258" marB="5925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She is more athletic than me.</a:t>
                      </a:r>
                    </a:p>
                  </a:txBody>
                  <a:tcPr marL="118515" marR="118515" marT="59258" marB="592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2625"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…</a:t>
                      </a:r>
                    </a:p>
                  </a:txBody>
                  <a:tcPr marL="118515" marR="118515" marT="59258" marB="5925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…</a:t>
                      </a:r>
                    </a:p>
                  </a:txBody>
                  <a:tcPr marL="118515" marR="118515" marT="59258" marB="592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2625"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118515" marR="118515" marT="59258" marB="5925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118515" marR="118515" marT="59258" marB="592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wrap="none"/>
          <a:lstStyle/>
          <a:p>
            <a:pPr marL="476250" indent="-476250" defTabSz="704850">
              <a:spcBef>
                <a:spcPct val="50000"/>
              </a:spcBef>
              <a:buFontTx/>
              <a:buNone/>
            </a:pPr>
            <a:r>
              <a:rPr lang="en-US" altLang="zh-CN" sz="3300" b="1">
                <a:latin typeface="Times New Roman" pitchFamily="18" charset="0"/>
              </a:rPr>
              <a:t>1. …in some ways we </a:t>
            </a:r>
            <a:r>
              <a:rPr lang="en-US" altLang="zh-CN" sz="3300" b="1">
                <a:solidFill>
                  <a:srgbClr val="FF0000"/>
                </a:solidFill>
                <a:latin typeface="Times New Roman" pitchFamily="18" charset="0"/>
              </a:rPr>
              <a:t>look the same</a:t>
            </a:r>
            <a:r>
              <a:rPr lang="en-US" altLang="zh-CN" sz="3300" b="1">
                <a:latin typeface="Times New Roman" pitchFamily="18" charset="0"/>
              </a:rPr>
              <a:t>, and </a:t>
            </a:r>
          </a:p>
          <a:p>
            <a:pPr marL="476250" indent="-476250" defTabSz="704850">
              <a:spcBef>
                <a:spcPct val="50000"/>
              </a:spcBef>
              <a:buFontTx/>
              <a:buNone/>
            </a:pPr>
            <a:r>
              <a:rPr lang="en-US" altLang="zh-CN" sz="3300" b="1">
                <a:latin typeface="Times New Roman" pitchFamily="18" charset="0"/>
              </a:rPr>
              <a:t>    in some ways we look different. </a:t>
            </a:r>
          </a:p>
          <a:p>
            <a:pPr marL="476250" indent="-476250" defTabSz="704850">
              <a:spcBef>
                <a:spcPct val="50000"/>
              </a:spcBef>
              <a:buFontTx/>
              <a:buNone/>
            </a:pPr>
            <a:r>
              <a:rPr lang="en-US" altLang="zh-CN" sz="3300" b="1">
                <a:solidFill>
                  <a:srgbClr val="0000FF"/>
                </a:solidFill>
                <a:latin typeface="Times New Roman" pitchFamily="18" charset="0"/>
              </a:rPr>
              <a:t>    </a:t>
            </a:r>
            <a:r>
              <a:rPr lang="en-US" altLang="zh-CN" sz="3300" b="1">
                <a:solidFill>
                  <a:srgbClr val="FF0000"/>
                </a:solidFill>
                <a:latin typeface="Times New Roman" pitchFamily="18" charset="0"/>
              </a:rPr>
              <a:t>look the same       </a:t>
            </a:r>
            <a:r>
              <a:rPr lang="zh-CN" altLang="en-US" sz="3300" b="1">
                <a:solidFill>
                  <a:srgbClr val="0000CC"/>
                </a:solidFill>
                <a:latin typeface="Times New Roman" pitchFamily="18" charset="0"/>
              </a:rPr>
              <a:t>看上去一样</a:t>
            </a:r>
          </a:p>
          <a:p>
            <a:pPr marL="476250" indent="-476250" defTabSz="704850">
              <a:spcBef>
                <a:spcPct val="50000"/>
              </a:spcBef>
              <a:buFontTx/>
              <a:buNone/>
            </a:pPr>
            <a:r>
              <a:rPr lang="zh-CN" altLang="en-US" sz="3300" b="1">
                <a:solidFill>
                  <a:srgbClr val="FF0000"/>
                </a:solidFill>
                <a:latin typeface="Times New Roman" pitchFamily="18" charset="0"/>
              </a:rPr>
              <a:t>    </a:t>
            </a:r>
            <a:r>
              <a:rPr lang="en-US" altLang="zh-CN" sz="3300" b="1">
                <a:solidFill>
                  <a:srgbClr val="FF0000"/>
                </a:solidFill>
                <a:latin typeface="Times New Roman" pitchFamily="18" charset="0"/>
              </a:rPr>
              <a:t>look like…           </a:t>
            </a:r>
            <a:r>
              <a:rPr lang="zh-CN" altLang="en-US" sz="3300" b="1">
                <a:solidFill>
                  <a:srgbClr val="0000CC"/>
                </a:solidFill>
                <a:latin typeface="Times New Roman" pitchFamily="18" charset="0"/>
              </a:rPr>
              <a:t>看上去像</a:t>
            </a:r>
            <a:r>
              <a:rPr lang="en-US" altLang="zh-CN" sz="3300" b="1">
                <a:solidFill>
                  <a:srgbClr val="0000CC"/>
                </a:solidFill>
                <a:latin typeface="宋体"/>
              </a:rPr>
              <a:t>……</a:t>
            </a:r>
            <a:endParaRPr lang="en-US" altLang="zh-CN" sz="3300" b="1">
              <a:solidFill>
                <a:srgbClr val="0000CC"/>
              </a:solidFill>
              <a:latin typeface="Times New Roman" pitchFamily="18" charset="0"/>
            </a:endParaRPr>
          </a:p>
          <a:p>
            <a:pPr marL="476250" indent="-476250" defTabSz="704850">
              <a:spcBef>
                <a:spcPct val="50000"/>
              </a:spcBef>
              <a:buFontTx/>
              <a:buNone/>
            </a:pPr>
            <a:r>
              <a:rPr lang="en-US" altLang="zh-CN" sz="3300" b="1">
                <a:solidFill>
                  <a:srgbClr val="FF0000"/>
                </a:solidFill>
                <a:latin typeface="Times New Roman" pitchFamily="18" charset="0"/>
              </a:rPr>
              <a:t>     look alike            </a:t>
            </a:r>
            <a:r>
              <a:rPr lang="zh-CN" altLang="en-US" sz="3300" b="1">
                <a:solidFill>
                  <a:srgbClr val="0000CC"/>
                </a:solidFill>
                <a:latin typeface="Times New Roman" pitchFamily="18" charset="0"/>
              </a:rPr>
              <a:t>看上去相像</a:t>
            </a:r>
          </a:p>
          <a:p>
            <a:pPr marL="476250" indent="-476250" defTabSz="704850">
              <a:spcBef>
                <a:spcPct val="50000"/>
              </a:spcBef>
              <a:buFontTx/>
              <a:buNone/>
            </a:pPr>
            <a:r>
              <a:rPr lang="zh-CN" altLang="en-US" sz="3300" b="1">
                <a:solidFill>
                  <a:srgbClr val="FF0000"/>
                </a:solidFill>
                <a:latin typeface="Times New Roman" pitchFamily="18" charset="0"/>
              </a:rPr>
              <a:t>     </a:t>
            </a:r>
            <a:r>
              <a:rPr lang="en-US" altLang="zh-CN" sz="3300" b="1">
                <a:solidFill>
                  <a:srgbClr val="FF0000"/>
                </a:solidFill>
                <a:latin typeface="Times New Roman" pitchFamily="18" charset="0"/>
              </a:rPr>
              <a:t>in a way              </a:t>
            </a:r>
            <a:r>
              <a:rPr lang="zh-CN" altLang="en-US" sz="3300" b="1">
                <a:solidFill>
                  <a:srgbClr val="0000CC"/>
                </a:solidFill>
                <a:latin typeface="Times New Roman" pitchFamily="18" charset="0"/>
              </a:rPr>
              <a:t>为某一种方式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173288" y="639763"/>
            <a:ext cx="4799012" cy="801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92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85863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78000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370138" defTabSz="9128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4700" b="1">
                <a:solidFill>
                  <a:srgbClr val="0000CC"/>
                </a:solidFill>
              </a:rPr>
              <a:t>Explanation</a:t>
            </a:r>
            <a:r>
              <a:rPr lang="en-US" altLang="zh-CN" sz="4700">
                <a:solidFill>
                  <a:srgbClr val="0000CC"/>
                </a:solidFill>
              </a:rPr>
              <a:t>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1387</Words>
  <Application>Microsoft Office PowerPoint</Application>
  <PresentationFormat>全屏显示(4:3)</PresentationFormat>
  <Paragraphs>205</Paragraphs>
  <Slides>32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0" baseType="lpstr">
      <vt:lpstr>Arial</vt:lpstr>
      <vt:lpstr>宋体</vt:lpstr>
      <vt:lpstr>Arial Black</vt:lpstr>
      <vt:lpstr>RockoUltraFLF</vt:lpstr>
      <vt:lpstr>华文行楷</vt:lpstr>
      <vt:lpstr>黑体</vt:lpstr>
      <vt:lpstr>Times New Roman</vt:lpstr>
      <vt:lpstr>默认设计模板</vt:lpstr>
      <vt:lpstr>Unit 3   I’m more outgoing  than my sister.</vt:lpstr>
      <vt:lpstr>Revision (复习课本P93形容词的比较级构成，完成写出下列词的比较级)</vt:lpstr>
      <vt:lpstr>用形容词的适当形式填空</vt:lpstr>
      <vt:lpstr>3a.Read the article. Write “T”, “F”  or “DK” (for don’t know).</vt:lpstr>
      <vt:lpstr>PowerPoint 演示文稿</vt:lpstr>
      <vt:lpstr>3b. Pairwork</vt:lpstr>
      <vt:lpstr>4. The Same and Different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Exercise</vt:lpstr>
      <vt:lpstr>一、词汇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Homework </vt:lpstr>
      <vt:lpstr>Bye-bye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user</cp:lastModifiedBy>
  <cp:revision>7</cp:revision>
  <cp:lastPrinted>1601-01-01T00:00:00Z</cp:lastPrinted>
  <dcterms:created xsi:type="dcterms:W3CDTF">2013-09-16T01:17:14Z</dcterms:created>
  <dcterms:modified xsi:type="dcterms:W3CDTF">2015-08-12T06:35:14Z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